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45"/>
  </p:notesMasterIdLst>
  <p:handoutMasterIdLst>
    <p:handoutMasterId r:id="rId46"/>
  </p:handoutMasterIdLst>
  <p:sldIdLst>
    <p:sldId id="278" r:id="rId5"/>
    <p:sldId id="282" r:id="rId6"/>
    <p:sldId id="284" r:id="rId7"/>
    <p:sldId id="286" r:id="rId8"/>
    <p:sldId id="260" r:id="rId9"/>
    <p:sldId id="261" r:id="rId10"/>
    <p:sldId id="262" r:id="rId11"/>
    <p:sldId id="263" r:id="rId12"/>
    <p:sldId id="264" r:id="rId13"/>
    <p:sldId id="265" r:id="rId14"/>
    <p:sldId id="266" r:id="rId15"/>
    <p:sldId id="267" r:id="rId16"/>
    <p:sldId id="268" r:id="rId17"/>
    <p:sldId id="269" r:id="rId18"/>
    <p:sldId id="295" r:id="rId19"/>
    <p:sldId id="293" r:id="rId20"/>
    <p:sldId id="294" r:id="rId21"/>
    <p:sldId id="290" r:id="rId22"/>
    <p:sldId id="297" r:id="rId23"/>
    <p:sldId id="296" r:id="rId24"/>
    <p:sldId id="298" r:id="rId25"/>
    <p:sldId id="299" r:id="rId26"/>
    <p:sldId id="301" r:id="rId27"/>
    <p:sldId id="302" r:id="rId28"/>
    <p:sldId id="303" r:id="rId29"/>
    <p:sldId id="305" r:id="rId30"/>
    <p:sldId id="307" r:id="rId31"/>
    <p:sldId id="308" r:id="rId32"/>
    <p:sldId id="309" r:id="rId33"/>
    <p:sldId id="317" r:id="rId34"/>
    <p:sldId id="318" r:id="rId35"/>
    <p:sldId id="319" r:id="rId36"/>
    <p:sldId id="310" r:id="rId37"/>
    <p:sldId id="311" r:id="rId38"/>
    <p:sldId id="314" r:id="rId39"/>
    <p:sldId id="313" r:id="rId40"/>
    <p:sldId id="312" r:id="rId41"/>
    <p:sldId id="315" r:id="rId42"/>
    <p:sldId id="316" r:id="rId43"/>
    <p:sldId id="29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EC896C-A530-4490-9BE7-768187087AB0}" v="154" dt="2025-06-11T14:56:48.213"/>
  </p1510:revLst>
</p1510:revInfo>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Image deepfake detection accuracy comparison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LSDA (CVPR 2024 )</c:v>
                </c:pt>
                <c:pt idx="1">
                  <c:v>DF40 CLIP-Large</c:v>
                </c:pt>
                <c:pt idx="2">
                  <c:v>Our Model</c:v>
                </c:pt>
              </c:strCache>
            </c:strRef>
          </c:cat>
          <c:val>
            <c:numRef>
              <c:f>Sheet1!$B$2:$B$5</c:f>
              <c:numCache>
                <c:formatCode>General</c:formatCode>
                <c:ptCount val="4"/>
                <c:pt idx="0">
                  <c:v>93.8</c:v>
                </c:pt>
                <c:pt idx="1">
                  <c:v>90</c:v>
                </c:pt>
                <c:pt idx="2">
                  <c:v>94</c:v>
                </c:pt>
              </c:numCache>
            </c:numRef>
          </c:val>
          <c:extLst>
            <c:ext xmlns:c16="http://schemas.microsoft.com/office/drawing/2014/chart" uri="{C3380CC4-5D6E-409C-BE32-E72D297353CC}">
              <c16:uniqueId val="{00000000-CB43-4FA2-8E93-AA014DB749B1}"/>
            </c:ext>
          </c:extLst>
        </c:ser>
        <c:dLbls>
          <c:showLegendKey val="0"/>
          <c:showVal val="0"/>
          <c:showCatName val="0"/>
          <c:showSerName val="0"/>
          <c:showPercent val="0"/>
          <c:showBubbleSize val="0"/>
        </c:dLbls>
        <c:gapWidth val="219"/>
        <c:overlap val="-27"/>
        <c:axId val="1291147807"/>
        <c:axId val="1291148287"/>
      </c:barChart>
      <c:catAx>
        <c:axId val="12911478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91148287"/>
        <c:crosses val="autoZero"/>
        <c:auto val="1"/>
        <c:lblAlgn val="ctr"/>
        <c:lblOffset val="100"/>
        <c:noMultiLvlLbl val="0"/>
      </c:catAx>
      <c:valAx>
        <c:axId val="1291148287"/>
        <c:scaling>
          <c:orientation val="minMax"/>
          <c:max val="100"/>
          <c:min val="8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91147807"/>
        <c:crosses val="autoZero"/>
        <c:crossBetween val="between"/>
        <c:majorUnit val="4"/>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Audio deepfake detection accuracy comparison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SafeEar (2024)</c:v>
                </c:pt>
                <c:pt idx="1">
                  <c:v>Speech Foundation Ensemble(SVDD)</c:v>
                </c:pt>
                <c:pt idx="2">
                  <c:v>Our Model</c:v>
                </c:pt>
              </c:strCache>
            </c:strRef>
          </c:cat>
          <c:val>
            <c:numRef>
              <c:f>Sheet1!$B$2:$B$5</c:f>
              <c:numCache>
                <c:formatCode>General</c:formatCode>
                <c:ptCount val="4"/>
                <c:pt idx="0">
                  <c:v>94.5</c:v>
                </c:pt>
                <c:pt idx="1">
                  <c:v>95.2</c:v>
                </c:pt>
                <c:pt idx="2">
                  <c:v>96</c:v>
                </c:pt>
              </c:numCache>
            </c:numRef>
          </c:val>
          <c:extLst>
            <c:ext xmlns:c16="http://schemas.microsoft.com/office/drawing/2014/chart" uri="{C3380CC4-5D6E-409C-BE32-E72D297353CC}">
              <c16:uniqueId val="{00000000-CB43-4FA2-8E93-AA014DB749B1}"/>
            </c:ext>
          </c:extLst>
        </c:ser>
        <c:dLbls>
          <c:showLegendKey val="0"/>
          <c:showVal val="0"/>
          <c:showCatName val="0"/>
          <c:showSerName val="0"/>
          <c:showPercent val="0"/>
          <c:showBubbleSize val="0"/>
        </c:dLbls>
        <c:gapWidth val="219"/>
        <c:overlap val="-27"/>
        <c:axId val="1291147807"/>
        <c:axId val="1291148287"/>
      </c:barChart>
      <c:catAx>
        <c:axId val="12911478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91148287"/>
        <c:crosses val="autoZero"/>
        <c:auto val="1"/>
        <c:lblAlgn val="ctr"/>
        <c:lblOffset val="100"/>
        <c:noMultiLvlLbl val="0"/>
      </c:catAx>
      <c:valAx>
        <c:axId val="1291148287"/>
        <c:scaling>
          <c:orientation val="minMax"/>
          <c:max val="100"/>
          <c:min val="8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91147807"/>
        <c:crosses val="autoZero"/>
        <c:crossBetween val="between"/>
        <c:majorUnit val="4"/>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Video deepfake detection accuracy comparison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AVFF (CVPR 2024)</c:v>
                </c:pt>
                <c:pt idx="1">
                  <c:v>Quality based artifacts (CVPRW 2024)</c:v>
                </c:pt>
                <c:pt idx="2">
                  <c:v>Our Model</c:v>
                </c:pt>
              </c:strCache>
            </c:strRef>
          </c:cat>
          <c:val>
            <c:numRef>
              <c:f>Sheet1!$B$2:$B$5</c:f>
              <c:numCache>
                <c:formatCode>General</c:formatCode>
                <c:ptCount val="4"/>
                <c:pt idx="0">
                  <c:v>93.8</c:v>
                </c:pt>
                <c:pt idx="1">
                  <c:v>90</c:v>
                </c:pt>
                <c:pt idx="2">
                  <c:v>94</c:v>
                </c:pt>
              </c:numCache>
            </c:numRef>
          </c:val>
          <c:extLst>
            <c:ext xmlns:c16="http://schemas.microsoft.com/office/drawing/2014/chart" uri="{C3380CC4-5D6E-409C-BE32-E72D297353CC}">
              <c16:uniqueId val="{00000000-CB43-4FA2-8E93-AA014DB749B1}"/>
            </c:ext>
          </c:extLst>
        </c:ser>
        <c:dLbls>
          <c:showLegendKey val="0"/>
          <c:showVal val="0"/>
          <c:showCatName val="0"/>
          <c:showSerName val="0"/>
          <c:showPercent val="0"/>
          <c:showBubbleSize val="0"/>
        </c:dLbls>
        <c:gapWidth val="219"/>
        <c:overlap val="-27"/>
        <c:axId val="1291147807"/>
        <c:axId val="1291148287"/>
      </c:barChart>
      <c:catAx>
        <c:axId val="12911478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91148287"/>
        <c:crosses val="autoZero"/>
        <c:auto val="1"/>
        <c:lblAlgn val="ctr"/>
        <c:lblOffset val="100"/>
        <c:noMultiLvlLbl val="0"/>
      </c:catAx>
      <c:valAx>
        <c:axId val="1291148287"/>
        <c:scaling>
          <c:orientation val="minMax"/>
          <c:max val="100"/>
          <c:min val="8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91147807"/>
        <c:crosses val="autoZero"/>
        <c:crossBetween val="between"/>
        <c:majorUnit val="4"/>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BC71B-6527-4638-937B-C93EB849CB02}" type="datetimeFigureOut">
              <a:rPr lang="en-US" smtClean="0"/>
              <a:t>6/12/2025</a:t>
            </a:fld>
            <a:endParaRPr lang="en-US"/>
          </a:p>
        </p:txBody>
      </p:sp>
      <p:sp>
        <p:nvSpPr>
          <p:cNvPr id="4" name="Footer Placeholder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A70580-B89C-4157-871D-6B9318EE5F58}" type="slidenum">
              <a:rPr lang="en-US" smtClean="0"/>
              <a:t>‹#›</a:t>
            </a:fld>
            <a:endParaRPr lang="en-US"/>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65A2-8C9C-419F-9FD8-234480873777}" type="datetimeFigureOut">
              <a:rPr lang="en-US" smtClean="0"/>
              <a:t>6/12/2025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F00E9-A49D-4007-B3B9-A3783809E505}" type="slidenum">
              <a:rPr lang="en-US" smtClean="0"/>
              <a:t>‹#›</a:t>
            </a:fld>
            <a:endParaRPr lang="en-US"/>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1</a:t>
            </a:fld>
            <a:endParaRPr lang="en-US"/>
          </a:p>
        </p:txBody>
      </p:sp>
    </p:spTree>
    <p:extLst>
      <p:ext uri="{BB962C8B-B14F-4D97-AF65-F5344CB8AC3E}">
        <p14:creationId xmlns:p14="http://schemas.microsoft.com/office/powerpoint/2010/main" val="2189223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2</a:t>
            </a:fld>
            <a:endParaRPr lang="en-US"/>
          </a:p>
        </p:txBody>
      </p:sp>
    </p:spTree>
    <p:extLst>
      <p:ext uri="{BB962C8B-B14F-4D97-AF65-F5344CB8AC3E}">
        <p14:creationId xmlns:p14="http://schemas.microsoft.com/office/powerpoint/2010/main" val="560649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3</a:t>
            </a:fld>
            <a:endParaRPr lang="en-US"/>
          </a:p>
        </p:txBody>
      </p:sp>
    </p:spTree>
    <p:extLst>
      <p:ext uri="{BB962C8B-B14F-4D97-AF65-F5344CB8AC3E}">
        <p14:creationId xmlns:p14="http://schemas.microsoft.com/office/powerpoint/2010/main" val="386789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4</a:t>
            </a:fld>
            <a:endParaRPr lang="en-US"/>
          </a:p>
        </p:txBody>
      </p:sp>
    </p:spTree>
    <p:extLst>
      <p:ext uri="{BB962C8B-B14F-4D97-AF65-F5344CB8AC3E}">
        <p14:creationId xmlns:p14="http://schemas.microsoft.com/office/powerpoint/2010/main" val="3070488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185418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0806055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58859864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n-US" dirty="0"/>
            </a:lvl1pPr>
          </a:lstStyle>
          <a:p>
            <a:pPr lvl="0">
              <a:lnSpc>
                <a:spcPct val="100000"/>
              </a:lnSpc>
            </a:pPr>
            <a:r>
              <a:rPr lang="en-US"/>
              <a:t>Click to add title</a:t>
            </a:r>
          </a:p>
        </p:txBody>
      </p:sp>
      <p:sp>
        <p:nvSpPr>
          <p:cNvPr id="9" name="Picture Placeholder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a:normAutofit/>
          </a:bodyPr>
          <a:lstStyle>
            <a:lvl1pPr marL="0" indent="0" algn="ctr">
              <a:buNone/>
              <a:defRPr sz="2000"/>
            </a:lvl1pPr>
          </a:lstStyle>
          <a:p>
            <a:r>
              <a:rPr lang="en-US"/>
              <a:t>Click icon to insert picture</a:t>
            </a:r>
          </a:p>
        </p:txBody>
      </p:sp>
    </p:spTree>
    <p:extLst>
      <p:ext uri="{BB962C8B-B14F-4D97-AF65-F5344CB8AC3E}">
        <p14:creationId xmlns:p14="http://schemas.microsoft.com/office/powerpoint/2010/main" val="352056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Freeform: Shape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itle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anchor="b">
            <a:normAutofit/>
          </a:bodyPr>
          <a:lstStyle>
            <a:lvl1pPr>
              <a:defRPr sz="4000"/>
            </a:lvl1pPr>
          </a:lstStyle>
          <a:p>
            <a:r>
              <a:rPr lang="en-US"/>
              <a:t>Click to add title</a:t>
            </a:r>
          </a:p>
        </p:txBody>
      </p:sp>
      <p:sp>
        <p:nvSpPr>
          <p:cNvPr id="22" name="Content Placeholder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grpSp>
        <p:nvGrpSpPr>
          <p:cNvPr id="5" name="Group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reeform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Freeform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reeform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 name="Oval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 name="Group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reeform: Shape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oup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reeform: Shape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7" name="Group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reeform: Shape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2483383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87E98C0-6053-9701-92D0-4EF9ADBC500C}"/>
              </a:ext>
              <a:ext uri="{C183D7F6-B498-43B3-948B-1728B52AA6E4}">
                <adec:decorative xmlns:adec="http://schemas.microsoft.com/office/drawing/2017/decorative" val="1"/>
              </a:ext>
            </a:extLst>
          </p:cNvPr>
          <p:cNvGrpSpPr/>
          <p:nvPr userDrawn="1"/>
        </p:nvGrpSpPr>
        <p:grpSpPr>
          <a:xfrm flipH="1" flipV="1">
            <a:off x="9063019" y="746716"/>
            <a:ext cx="3597052" cy="2615018"/>
            <a:chOff x="4541453" y="3199533"/>
            <a:chExt cx="3597052" cy="2615018"/>
          </a:xfrm>
        </p:grpSpPr>
        <p:sp>
          <p:nvSpPr>
            <p:cNvPr id="8" name="Freeform: Shape 38">
              <a:extLst>
                <a:ext uri="{FF2B5EF4-FFF2-40B4-BE49-F238E27FC236}">
                  <a16:creationId xmlns:a16="http://schemas.microsoft.com/office/drawing/2014/main" id="{C32B1A1D-760B-9D3D-A869-E50FC962A629}"/>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D02EF78B-5BDF-8632-B9B1-087DB042EEC7}"/>
                </a:ext>
              </a:extLst>
            </p:cNvPr>
            <p:cNvGrpSpPr/>
            <p:nvPr/>
          </p:nvGrpSpPr>
          <p:grpSpPr>
            <a:xfrm>
              <a:off x="4541453" y="3199533"/>
              <a:ext cx="3478701" cy="2615018"/>
              <a:chOff x="-481151" y="3199533"/>
              <a:chExt cx="3478701" cy="2615018"/>
            </a:xfrm>
          </p:grpSpPr>
          <p:sp>
            <p:nvSpPr>
              <p:cNvPr id="10" name="Freeform: Shape 32">
                <a:extLst>
                  <a:ext uri="{FF2B5EF4-FFF2-40B4-BE49-F238E27FC236}">
                    <a16:creationId xmlns:a16="http://schemas.microsoft.com/office/drawing/2014/main" id="{5C54B3E8-515B-0865-9321-DB3793A62240}"/>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Oval 10">
                <a:extLst>
                  <a:ext uri="{FF2B5EF4-FFF2-40B4-BE49-F238E27FC236}">
                    <a16:creationId xmlns:a16="http://schemas.microsoft.com/office/drawing/2014/main" id="{56E92718-2CCD-B15D-8DE5-46285BEA256B}"/>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9" name="Group 18">
            <a:extLst>
              <a:ext uri="{FF2B5EF4-FFF2-40B4-BE49-F238E27FC236}">
                <a16:creationId xmlns:a16="http://schemas.microsoft.com/office/drawing/2014/main" id="{AEA0B78B-84F0-8B85-40E8-678689DC13E6}"/>
              </a:ext>
              <a:ext uri="{C183D7F6-B498-43B3-948B-1728B52AA6E4}">
                <adec:decorative xmlns:adec="http://schemas.microsoft.com/office/drawing/2017/decorative" val="1"/>
              </a:ext>
            </a:extLst>
          </p:cNvPr>
          <p:cNvGrpSpPr/>
          <p:nvPr userDrawn="1"/>
        </p:nvGrpSpPr>
        <p:grpSpPr>
          <a:xfrm>
            <a:off x="8723112" y="5088958"/>
            <a:ext cx="1335600" cy="1262947"/>
            <a:chOff x="10145015" y="2343978"/>
            <a:chExt cx="1335600" cy="1262947"/>
          </a:xfrm>
        </p:grpSpPr>
        <p:sp>
          <p:nvSpPr>
            <p:cNvPr id="20" name="Freeform: Shape 25">
              <a:extLst>
                <a:ext uri="{FF2B5EF4-FFF2-40B4-BE49-F238E27FC236}">
                  <a16:creationId xmlns:a16="http://schemas.microsoft.com/office/drawing/2014/main" id="{2E5D7C6F-BF77-9B7D-5B12-7AF3ED280B43}"/>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FA599EE6-2673-0AD8-EAE0-45C79326015E}"/>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50862" y="498474"/>
            <a:ext cx="7960421" cy="1450217"/>
          </a:xfrm>
        </p:spPr>
        <p:txBody>
          <a:bodyPr vert="horz" wrap="square" lIns="0" tIns="0" rIns="0" bIns="0" rtlCol="0" anchor="t" anchorCtr="0">
            <a:normAutofit/>
          </a:bodyPr>
          <a:lstStyle>
            <a:lvl1pPr>
              <a:defRPr lang="en-US" sz="4000" dirty="0"/>
            </a:lvl1pPr>
          </a:lstStyle>
          <a:p>
            <a:pPr lvl="0">
              <a:lnSpc>
                <a:spcPct val="100000"/>
              </a:lnSpc>
            </a:pPr>
            <a:r>
              <a:rPr lang="en-US"/>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81343" y="2103039"/>
            <a:ext cx="7929940" cy="3979625"/>
          </a:xfrm>
        </p:spPr>
        <p:txBody>
          <a:bodyPr>
            <a:normAutofit/>
          </a:bodyPr>
          <a:lstStyle>
            <a:lvl1pPr>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691404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508635"/>
            <a:ext cx="11090274" cy="1332000"/>
          </a:xfrm>
        </p:spPr>
        <p:txBody>
          <a:bodyPr>
            <a:normAutofit/>
          </a:bodyPr>
          <a:lstStyle>
            <a:lvl1pPr>
              <a:lnSpc>
                <a:spcPct val="100000"/>
              </a:lnSpc>
              <a:defRPr sz="4000"/>
            </a:lvl1pPr>
          </a:lstStyle>
          <a:p>
            <a:r>
              <a:rPr lang="en-US"/>
              <a:t>Click to add title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6B65629D-0977-C0EA-5E0B-C4822F43DAEE}"/>
              </a:ext>
            </a:extLst>
          </p:cNvPr>
          <p:cNvSpPr>
            <a:spLocks noGrp="1"/>
          </p:cNvSpPr>
          <p:nvPr>
            <p:ph sz="half" idx="13" hasCustomPrompt="1"/>
          </p:nvPr>
        </p:nvSpPr>
        <p:spPr>
          <a:xfrm>
            <a:off x="6205540"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889110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488315"/>
            <a:ext cx="11090274" cy="1332000"/>
          </a:xfrm>
        </p:spPr>
        <p:txBody>
          <a:bodyPr>
            <a:normAutofit/>
          </a:bodyPr>
          <a:lstStyle>
            <a:lvl1pPr>
              <a:lnSpc>
                <a:spcPct val="100000"/>
              </a:lnSpc>
              <a:defRPr sz="4000"/>
            </a:lvl1pPr>
          </a:lstStyle>
          <a:p>
            <a:r>
              <a:rPr lang="en-US"/>
              <a:t>Click to add title</a:t>
            </a:r>
          </a:p>
        </p:txBody>
      </p:sp>
      <p:grpSp>
        <p:nvGrpSpPr>
          <p:cNvPr id="11" name="Group 10">
            <a:extLst>
              <a:ext uri="{FF2B5EF4-FFF2-40B4-BE49-F238E27FC236}">
                <a16:creationId xmlns:a16="http://schemas.microsoft.com/office/drawing/2014/main" id="{6EFC6ED4-22DD-0C3B-D15A-218307AB6DF2}"/>
              </a:ext>
              <a:ext uri="{C183D7F6-B498-43B3-948B-1728B52AA6E4}">
                <adec:decorative xmlns:adec="http://schemas.microsoft.com/office/drawing/2017/decorative" val="1"/>
              </a:ext>
            </a:extLst>
          </p:cNvPr>
          <p:cNvGrpSpPr/>
          <p:nvPr userDrawn="1"/>
        </p:nvGrpSpPr>
        <p:grpSpPr>
          <a:xfrm>
            <a:off x="10379261" y="2030035"/>
            <a:ext cx="1335600" cy="1262947"/>
            <a:chOff x="10145015" y="2343978"/>
            <a:chExt cx="1335600" cy="1262947"/>
          </a:xfrm>
        </p:grpSpPr>
        <p:sp>
          <p:nvSpPr>
            <p:cNvPr id="12" name="Freeform: Shape 25">
              <a:extLst>
                <a:ext uri="{FF2B5EF4-FFF2-40B4-BE49-F238E27FC236}">
                  <a16:creationId xmlns:a16="http://schemas.microsoft.com/office/drawing/2014/main" id="{E4CD0F67-4BE8-1120-FCAE-806F9E18DD5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59B74B85-E3CB-E24E-54C6-AB161411D93A}"/>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Freeform: Shape 21">
            <a:extLst>
              <a:ext uri="{FF2B5EF4-FFF2-40B4-BE49-F238E27FC236}">
                <a16:creationId xmlns:a16="http://schemas.microsoft.com/office/drawing/2014/main" id="{5781DEED-6608-D622-CA5E-C91FD8645ED6}"/>
              </a:ext>
              <a:ext uri="{C183D7F6-B498-43B3-948B-1728B52AA6E4}">
                <adec:decorative xmlns:adec="http://schemas.microsoft.com/office/drawing/2017/decorative" val="1"/>
              </a:ext>
            </a:extLst>
          </p:cNvPr>
          <p:cNvSpPr>
            <a:spLocks noChangeAspect="1"/>
          </p:cNvSpPr>
          <p:nvPr userDrawn="1"/>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1965095"/>
            <a:ext cx="5435600" cy="3995650"/>
          </a:xfrm>
        </p:spPr>
        <p:txBody>
          <a:bodyPr>
            <a:normAutofit/>
          </a:bodyPr>
          <a:lstStyle>
            <a:lvl1pPr marL="0" indent="0">
              <a:buNone/>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C4B946DE-F802-2F36-2789-09D7F8604081}"/>
              </a:ext>
            </a:extLst>
          </p:cNvPr>
          <p:cNvSpPr>
            <a:spLocks noGrp="1"/>
          </p:cNvSpPr>
          <p:nvPr>
            <p:ph sz="half" idx="13" hasCustomPrompt="1"/>
          </p:nvPr>
        </p:nvSpPr>
        <p:spPr>
          <a:xfrm>
            <a:off x="6301305" y="1965095"/>
            <a:ext cx="5339397" cy="3995650"/>
          </a:xfrm>
        </p:spPr>
        <p:txBody>
          <a:bodyPr>
            <a:normAutofit/>
          </a:bodyPr>
          <a:lstStyle>
            <a:lvl1pPr marL="0" indent="0">
              <a:buNone/>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59507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50863" y="560961"/>
            <a:ext cx="11090275" cy="1186560"/>
          </a:xfrm>
        </p:spPr>
        <p:txBody>
          <a:bodyPr anchor="t" anchorCtr="0">
            <a:noAutofit/>
          </a:bodyPr>
          <a:lstStyle>
            <a:lvl1pPr>
              <a:defRPr sz="4000"/>
            </a:lvl1pPr>
          </a:lstStyle>
          <a:p>
            <a:r>
              <a:rPr lang="en-US"/>
              <a:t>Click to add title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
        <p:nvSpPr>
          <p:cNvPr id="3" name="Content Placeholder 2">
            <a:extLst>
              <a:ext uri="{FF2B5EF4-FFF2-40B4-BE49-F238E27FC236}">
                <a16:creationId xmlns:a16="http://schemas.microsoft.com/office/drawing/2014/main" id="{2AC28186-3489-427F-79D0-B78444023624}"/>
              </a:ext>
            </a:extLst>
          </p:cNvPr>
          <p:cNvSpPr>
            <a:spLocks noGrp="1"/>
          </p:cNvSpPr>
          <p:nvPr>
            <p:ph sz="half" idx="1" hasCustomPrompt="1"/>
          </p:nvPr>
        </p:nvSpPr>
        <p:spPr>
          <a:xfrm>
            <a:off x="550861" y="1917064"/>
            <a:ext cx="11090275" cy="4297679"/>
          </a:xfrm>
        </p:spPr>
        <p:txBody>
          <a:bodyPr>
            <a:normAutofit/>
          </a:bodyPr>
          <a:lstStyle>
            <a:lvl1pPr marL="0" indent="0">
              <a:buNone/>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46553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57989ED-9663-5033-AA83-267069FC5CEE}"/>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49536" y="549274"/>
            <a:ext cx="5179330" cy="2841829"/>
          </a:xfrm>
        </p:spPr>
        <p:txBody>
          <a:bodyPr vert="horz" wrap="square" lIns="0" tIns="0" rIns="0" bIns="0" rtlCol="0" anchor="b" anchorCtr="0">
            <a:normAutofit/>
          </a:bodyPr>
          <a:lstStyle>
            <a:lvl1pPr>
              <a:defRPr lang="en-US" sz="5400" dirty="0"/>
            </a:lvl1pPr>
          </a:lstStyle>
          <a:p>
            <a:pPr lvl="0">
              <a:lnSpc>
                <a:spcPct val="100000"/>
              </a:lnSpc>
            </a:pPr>
            <a:r>
              <a:rPr lang="en-US"/>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49537" y="3646704"/>
            <a:ext cx="5179330" cy="2706160"/>
          </a:xfrm>
        </p:spPr>
        <p:txBody>
          <a:bodyPr>
            <a:normAutofit/>
          </a:bodyPr>
          <a:lstStyle>
            <a:lvl1pPr marL="0" indent="0">
              <a:spcBef>
                <a:spcPts val="1000"/>
              </a:spcBef>
              <a:buNone/>
              <a:defRPr sz="1800">
                <a:solidFill>
                  <a:schemeClr val="tx1"/>
                </a:solidFill>
              </a:defRPr>
            </a:lvl1pPr>
            <a:lvl2pPr marL="457200" indent="0">
              <a:spcBef>
                <a:spcPts val="1000"/>
              </a:spcBef>
              <a:buNone/>
              <a:defRPr sz="1200">
                <a:solidFill>
                  <a:schemeClr val="tx1"/>
                </a:solidFill>
              </a:defRPr>
            </a:lvl2pPr>
            <a:lvl3pPr marL="914400" indent="0">
              <a:spcBef>
                <a:spcPts val="1000"/>
              </a:spcBef>
              <a:buNone/>
              <a:defRPr sz="1200">
                <a:solidFill>
                  <a:schemeClr val="tx1"/>
                </a:solidFill>
              </a:defRPr>
            </a:lvl3pPr>
            <a:lvl4pPr marL="1371600" indent="0">
              <a:spcBef>
                <a:spcPts val="1000"/>
              </a:spcBef>
              <a:buNone/>
              <a:defRPr sz="1200">
                <a:solidFill>
                  <a:schemeClr val="tx1"/>
                </a:solidFill>
              </a:defRPr>
            </a:lvl4pPr>
            <a:lvl5pPr marL="1828800" indent="0">
              <a:spcBef>
                <a:spcPts val="1000"/>
              </a:spcBef>
              <a:buNone/>
              <a:defRPr sz="12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0" name="Picture Placeholder 19">
            <a:extLst>
              <a:ext uri="{FF2B5EF4-FFF2-40B4-BE49-F238E27FC236}">
                <a16:creationId xmlns:a16="http://schemas.microsoft.com/office/drawing/2014/main" id="{5392876F-0BBD-F80A-DE7F-8831AD3BF353}"/>
              </a:ext>
            </a:extLst>
          </p:cNvPr>
          <p:cNvSpPr>
            <a:spLocks noGrp="1"/>
          </p:cNvSpPr>
          <p:nvPr>
            <p:ph type="pic" sz="quarter" idx="13" hasCustomPrompt="1"/>
          </p:nvPr>
        </p:nvSpPr>
        <p:spPr>
          <a:xfrm>
            <a:off x="5926138" y="549275"/>
            <a:ext cx="5654675" cy="5788025"/>
          </a:xfrm>
        </p:spPr>
        <p:txBody>
          <a:bodyPr>
            <a:normAutofit/>
          </a:bodyPr>
          <a:lstStyle>
            <a:lvl1pPr marL="0" indent="0" algn="ctr">
              <a:buNone/>
              <a:defRPr sz="2000">
                <a:solidFill>
                  <a:schemeClr val="tx1"/>
                </a:solidFill>
              </a:defRPr>
            </a:lvl1pPr>
          </a:lstStyle>
          <a:p>
            <a:r>
              <a:rPr lang="en-US"/>
              <a:t>Click icon to insert picture</a:t>
            </a:r>
          </a:p>
        </p:txBody>
      </p:sp>
      <p:grpSp>
        <p:nvGrpSpPr>
          <p:cNvPr id="9" name="Group 8">
            <a:extLst>
              <a:ext uri="{FF2B5EF4-FFF2-40B4-BE49-F238E27FC236}">
                <a16:creationId xmlns:a16="http://schemas.microsoft.com/office/drawing/2014/main" id="{64E08E8E-10CB-55BC-8AFF-E64C800B9F89}"/>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0" name="Freeform: Shape 15">
              <a:extLst>
                <a:ext uri="{FF2B5EF4-FFF2-40B4-BE49-F238E27FC236}">
                  <a16:creationId xmlns:a16="http://schemas.microsoft.com/office/drawing/2014/main" id="{B439260B-AC6B-1C83-1A63-058A7E7EFCC9}"/>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ADD32DC-9BAF-DA32-4E29-A6D403E04377}"/>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743832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olution">
  <p:cSld name="Solution">
    <p:spTree>
      <p:nvGrpSpPr>
        <p:cNvPr id="1" name="Shape 63"/>
        <p:cNvGrpSpPr/>
        <p:nvPr/>
      </p:nvGrpSpPr>
      <p:grpSpPr>
        <a:xfrm>
          <a:off x="0" y="0"/>
          <a:ext cx="0" cy="0"/>
          <a:chOff x="0" y="0"/>
          <a:chExt cx="0" cy="0"/>
        </a:xfrm>
      </p:grpSpPr>
      <p:pic>
        <p:nvPicPr>
          <p:cNvPr id="64" name="Google Shape;64;p6"/>
          <p:cNvPicPr preferRelativeResize="0"/>
          <p:nvPr/>
        </p:nvPicPr>
        <p:blipFill rotWithShape="1">
          <a:blip r:embed="rId2">
            <a:alphaModFix/>
          </a:blip>
          <a:srcRect/>
          <a:stretch/>
        </p:blipFill>
        <p:spPr>
          <a:xfrm>
            <a:off x="0" y="0"/>
            <a:ext cx="12192000" cy="6857999"/>
          </a:xfrm>
          <a:prstGeom prst="rect">
            <a:avLst/>
          </a:prstGeom>
          <a:noFill/>
          <a:ln>
            <a:noFill/>
          </a:ln>
        </p:spPr>
      </p:pic>
      <p:sp>
        <p:nvSpPr>
          <p:cNvPr id="65" name="Google Shape;6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6"/>
          <p:cNvSpPr txBox="1">
            <a:spLocks noGrp="1"/>
          </p:cNvSpPr>
          <p:nvPr>
            <p:ph type="body" idx="1"/>
          </p:nvPr>
        </p:nvSpPr>
        <p:spPr>
          <a:xfrm>
            <a:off x="8506711" y="1335193"/>
            <a:ext cx="2859090"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5"/>
              </a:buClr>
              <a:buSzPts val="1600"/>
              <a:buNone/>
              <a:defRPr sz="1600" cap="none">
                <a:solidFill>
                  <a:schemeClr val="accent5"/>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6"/>
          <p:cNvSpPr txBox="1">
            <a:spLocks noGrp="1"/>
          </p:cNvSpPr>
          <p:nvPr>
            <p:ph type="body" idx="2"/>
          </p:nvPr>
        </p:nvSpPr>
        <p:spPr>
          <a:xfrm>
            <a:off x="8506711" y="1639822"/>
            <a:ext cx="2859090" cy="1475319"/>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chemeClr val="lt1"/>
              </a:buClr>
              <a:buSzPts val="1400"/>
              <a:buNone/>
              <a:defRPr sz="1400" cap="none">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6"/>
          <p:cNvSpPr txBox="1">
            <a:spLocks noGrp="1"/>
          </p:cNvSpPr>
          <p:nvPr>
            <p:ph type="body" idx="3"/>
          </p:nvPr>
        </p:nvSpPr>
        <p:spPr>
          <a:xfrm>
            <a:off x="5167309" y="1639822"/>
            <a:ext cx="2859091" cy="1517776"/>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chemeClr val="lt1"/>
              </a:buClr>
              <a:buSzPts val="1400"/>
              <a:buNone/>
              <a:defRPr sz="1400" cap="none">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6"/>
          <p:cNvSpPr txBox="1">
            <a:spLocks noGrp="1"/>
          </p:cNvSpPr>
          <p:nvPr>
            <p:ph type="body" idx="4"/>
          </p:nvPr>
        </p:nvSpPr>
        <p:spPr>
          <a:xfrm>
            <a:off x="8506711" y="3837269"/>
            <a:ext cx="2859090" cy="1533310"/>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chemeClr val="lt1"/>
              </a:buClr>
              <a:buSzPts val="1400"/>
              <a:buNone/>
              <a:defRPr sz="1400" cap="none">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6"/>
          <p:cNvSpPr txBox="1">
            <a:spLocks noGrp="1"/>
          </p:cNvSpPr>
          <p:nvPr>
            <p:ph type="body" idx="5"/>
          </p:nvPr>
        </p:nvSpPr>
        <p:spPr>
          <a:xfrm>
            <a:off x="5167310" y="3845321"/>
            <a:ext cx="2859089" cy="1526930"/>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chemeClr val="lt1"/>
              </a:buClr>
              <a:buSzPts val="1400"/>
              <a:buNone/>
              <a:defRPr sz="1400" cap="none">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6"/>
          <p:cNvSpPr txBox="1">
            <a:spLocks noGrp="1"/>
          </p:cNvSpPr>
          <p:nvPr>
            <p:ph type="body" idx="6"/>
          </p:nvPr>
        </p:nvSpPr>
        <p:spPr>
          <a:xfrm>
            <a:off x="5167308" y="1335193"/>
            <a:ext cx="2859091"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5"/>
              </a:buClr>
              <a:buSzPts val="1600"/>
              <a:buNone/>
              <a:defRPr sz="1600" cap="none">
                <a:solidFill>
                  <a:schemeClr val="accent5"/>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6"/>
          <p:cNvSpPr txBox="1">
            <a:spLocks noGrp="1"/>
          </p:cNvSpPr>
          <p:nvPr>
            <p:ph type="body" idx="7"/>
          </p:nvPr>
        </p:nvSpPr>
        <p:spPr>
          <a:xfrm>
            <a:off x="8506711" y="3532639"/>
            <a:ext cx="2859090"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5"/>
              </a:buClr>
              <a:buSzPts val="1600"/>
              <a:buNone/>
              <a:defRPr sz="1600" cap="none">
                <a:solidFill>
                  <a:schemeClr val="accent5"/>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6"/>
          <p:cNvSpPr txBox="1">
            <a:spLocks noGrp="1"/>
          </p:cNvSpPr>
          <p:nvPr>
            <p:ph type="body" idx="8"/>
          </p:nvPr>
        </p:nvSpPr>
        <p:spPr>
          <a:xfrm>
            <a:off x="5167309" y="3532639"/>
            <a:ext cx="2859089"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5"/>
              </a:buClr>
              <a:buSzPts val="1600"/>
              <a:buNone/>
              <a:defRPr sz="1600" cap="none">
                <a:solidFill>
                  <a:schemeClr val="accent5"/>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6"/>
          <p:cNvSpPr txBox="1">
            <a:spLocks noGrp="1"/>
          </p:cNvSpPr>
          <p:nvPr>
            <p:ph type="title"/>
          </p:nvPr>
        </p:nvSpPr>
        <p:spPr>
          <a:xfrm>
            <a:off x="1384299" y="2768600"/>
            <a:ext cx="2956810" cy="1129164"/>
          </a:xfrm>
          <a:prstGeom prst="rect">
            <a:avLst/>
          </a:prstGeom>
          <a:noFill/>
          <a:ln>
            <a:noFill/>
          </a:ln>
        </p:spPr>
        <p:txBody>
          <a:bodyPr spcFirstLastPara="1" wrap="square" lIns="91425" tIns="45700" rIns="91425" bIns="45700" anchor="t" anchorCtr="0">
            <a:normAutofit/>
          </a:bodyPr>
          <a:lstStyle>
            <a:lvl1pPr lvl="0" algn="l">
              <a:lnSpc>
                <a:spcPct val="125000"/>
              </a:lnSpc>
              <a:spcBef>
                <a:spcPts val="0"/>
              </a:spcBef>
              <a:spcAft>
                <a:spcPts val="0"/>
              </a:spcAft>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999835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51486218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pPr/>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5423310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87073780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r>
              <a:rPr lang="en-US"/>
              <a:t>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54551633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pPr/>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00127866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87473468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2015793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79669433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405295584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21" r:id="rId14"/>
    <p:sldLayoutId id="2147483723" r:id="rId15"/>
    <p:sldLayoutId id="2147483726" r:id="rId16"/>
    <p:sldLayoutId id="2147483727" r:id="rId17"/>
    <p:sldLayoutId id="2147483728" r:id="rId18"/>
    <p:sldLayoutId id="2147483729" r:id="rId19"/>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xfrm>
            <a:off x="7018020" y="662937"/>
            <a:ext cx="4624442" cy="2637591"/>
          </a:xfrm>
          <a:noFill/>
        </p:spPr>
        <p:txBody>
          <a:bodyPr anchor="ctr">
            <a:noAutofit/>
          </a:bodyPr>
          <a:lstStyle/>
          <a:p>
            <a:r>
              <a:rPr lang="en-US"/>
              <a:t>Deepfake Detection : Image, Audio, Video</a:t>
            </a:r>
          </a:p>
        </p:txBody>
      </p:sp>
      <p:pic>
        <p:nvPicPr>
          <p:cNvPr id="8" name="Picture Placeholder 13" descr="Data points digital background">
            <a:extLst>
              <a:ext uri="{FF2B5EF4-FFF2-40B4-BE49-F238E27FC236}">
                <a16:creationId xmlns:a16="http://schemas.microsoft.com/office/drawing/2014/main" id="{53227D59-33F9-9DDB-1C5C-A938A989EE5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7936" r="7936"/>
          <a:stretch/>
        </p:blipFill>
        <p:spPr/>
      </p:pic>
      <p:sp>
        <p:nvSpPr>
          <p:cNvPr id="2" name="TextBox 1">
            <a:extLst>
              <a:ext uri="{FF2B5EF4-FFF2-40B4-BE49-F238E27FC236}">
                <a16:creationId xmlns:a16="http://schemas.microsoft.com/office/drawing/2014/main" id="{F51692C9-5107-C555-9ECE-C039EE52A496}"/>
              </a:ext>
            </a:extLst>
          </p:cNvPr>
          <p:cNvSpPr txBox="1"/>
          <p:nvPr/>
        </p:nvSpPr>
        <p:spPr>
          <a:xfrm>
            <a:off x="7021482" y="3987089"/>
            <a:ext cx="4631634" cy="7301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778580AC-06A9-C17A-6041-34F088E28A3F}"/>
              </a:ext>
            </a:extLst>
          </p:cNvPr>
          <p:cNvSpPr txBox="1"/>
          <p:nvPr/>
        </p:nvSpPr>
        <p:spPr>
          <a:xfrm>
            <a:off x="7019314" y="3838002"/>
            <a:ext cx="434067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Presented By : </a:t>
            </a:r>
            <a:br>
              <a:rPr lang="en-US" dirty="0"/>
            </a:br>
            <a:br>
              <a:rPr lang="en-US" dirty="0"/>
            </a:br>
            <a:r>
              <a:rPr lang="en-US" dirty="0"/>
              <a:t>1. Aditya Chavan </a:t>
            </a:r>
            <a:r>
              <a:rPr lang="en-US" dirty="0">
                <a:solidFill>
                  <a:srgbClr val="FFFFFF"/>
                </a:solidFill>
                <a:latin typeface="Gill Sans MT"/>
                <a:cs typeface="Times New Roman"/>
              </a:rPr>
              <a:t>    Exam No. B400360548</a:t>
            </a:r>
            <a:endParaRPr lang="en-US" dirty="0">
              <a:solidFill>
                <a:srgbClr val="FFFFFF"/>
              </a:solidFill>
              <a:latin typeface="Gill Sans MT"/>
            </a:endParaRPr>
          </a:p>
          <a:p>
            <a:r>
              <a:rPr lang="en-US" dirty="0"/>
              <a:t>2. Varad Dixit          </a:t>
            </a:r>
            <a:r>
              <a:rPr lang="en-US" dirty="0">
                <a:solidFill>
                  <a:srgbClr val="FFFFFF"/>
                </a:solidFill>
                <a:latin typeface="Gill Sans MT"/>
                <a:cs typeface="Times New Roman"/>
              </a:rPr>
              <a:t>Exam No. B400360575</a:t>
            </a:r>
          </a:p>
          <a:p>
            <a:r>
              <a:rPr lang="en-US" dirty="0"/>
              <a:t>3. Saidutt Bhagat     </a:t>
            </a:r>
            <a:r>
              <a:rPr lang="en-US" dirty="0">
                <a:ea typeface="+mn-lt"/>
                <a:cs typeface="+mn-lt"/>
              </a:rPr>
              <a:t>Exam No. B400360517</a:t>
            </a:r>
          </a:p>
          <a:p>
            <a:r>
              <a:rPr lang="en-US" dirty="0"/>
              <a:t>4. Pranav Dumbre   </a:t>
            </a:r>
            <a:r>
              <a:rPr lang="en-US" dirty="0">
                <a:solidFill>
                  <a:srgbClr val="FFFFFF"/>
                </a:solidFill>
                <a:latin typeface="Gill Sans MT"/>
                <a:cs typeface="Times New Roman"/>
              </a:rPr>
              <a:t>Exam No. B400360580</a:t>
            </a:r>
          </a:p>
        </p:txBody>
      </p:sp>
    </p:spTree>
    <p:extLst>
      <p:ext uri="{BB962C8B-B14F-4D97-AF65-F5344CB8AC3E}">
        <p14:creationId xmlns:p14="http://schemas.microsoft.com/office/powerpoint/2010/main" val="2803092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2"/>
          <p:cNvSpPr txBox="1"/>
          <p:nvPr/>
        </p:nvSpPr>
        <p:spPr>
          <a:xfrm>
            <a:off x="0" y="510099"/>
            <a:ext cx="12192000" cy="4770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500" b="1" i="0" u="none" strike="noStrike" cap="none">
                <a:latin typeface="Arial"/>
                <a:ea typeface="Arial"/>
                <a:cs typeface="Arial"/>
                <a:sym typeface="Arial"/>
              </a:rPr>
              <a:t>LITERATURE SURVEY</a:t>
            </a:r>
            <a:endParaRPr sz="2500" b="1">
              <a:solidFill>
                <a:schemeClr val="dk1"/>
              </a:solidFill>
              <a:latin typeface="Arial"/>
              <a:ea typeface="Arial"/>
              <a:cs typeface="Arial"/>
              <a:sym typeface="Arial"/>
            </a:endParaRPr>
          </a:p>
        </p:txBody>
      </p:sp>
      <p:sp>
        <p:nvSpPr>
          <p:cNvPr id="442" name="Google Shape;442;p32"/>
          <p:cNvSpPr/>
          <p:nvPr/>
        </p:nvSpPr>
        <p:spPr>
          <a:xfrm>
            <a:off x="385520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4</a:t>
            </a:r>
            <a:endParaRPr/>
          </a:p>
        </p:txBody>
      </p:sp>
      <p:sp>
        <p:nvSpPr>
          <p:cNvPr id="443" name="Google Shape;443;p32"/>
          <p:cNvSpPr/>
          <p:nvPr/>
        </p:nvSpPr>
        <p:spPr>
          <a:xfrm>
            <a:off x="4972050" y="5852601"/>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5</a:t>
            </a:r>
            <a:endParaRPr/>
          </a:p>
        </p:txBody>
      </p:sp>
      <p:sp>
        <p:nvSpPr>
          <p:cNvPr id="444" name="Google Shape;444;p32"/>
          <p:cNvSpPr/>
          <p:nvPr/>
        </p:nvSpPr>
        <p:spPr>
          <a:xfrm>
            <a:off x="474850" y="987153"/>
            <a:ext cx="11242300" cy="4880247"/>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a:solidFill>
                  <a:schemeClr val="lt1"/>
                </a:solidFill>
                <a:latin typeface="Arial"/>
                <a:ea typeface="Arial"/>
                <a:cs typeface="Arial"/>
                <a:sym typeface="Arial"/>
              </a:rPr>
              <a:t>Detection of Fake Images via the Ensemble of Deep Representations from Multi Color Spaces [7]</a:t>
            </a:r>
            <a:endParaRPr/>
          </a:p>
          <a:p>
            <a:pPr marL="0" marR="0" lvl="0" indent="0" algn="l" rtl="0">
              <a:spcBef>
                <a:spcPts val="0"/>
              </a:spcBef>
              <a:spcAft>
                <a:spcPts val="0"/>
              </a:spcAft>
              <a:buNone/>
            </a:pPr>
            <a:br>
              <a:rPr lang="en-US" sz="2400">
                <a:solidFill>
                  <a:schemeClr val="lt1"/>
                </a:solidFill>
                <a:latin typeface="Arial"/>
                <a:ea typeface="Arial"/>
                <a:cs typeface="Arial"/>
                <a:sym typeface="Arial"/>
              </a:rPr>
            </a:br>
            <a:r>
              <a:rPr lang="en-US" sz="2400">
                <a:solidFill>
                  <a:schemeClr val="lt1"/>
                </a:solidFill>
                <a:latin typeface="Arial"/>
                <a:ea typeface="Arial"/>
                <a:cs typeface="Arial"/>
                <a:sym typeface="Arial"/>
              </a:rPr>
              <a:t>The paper combines data from multiple color spaces (like RGB and others) to enhance fake image detection. This approach improves accuracy by capturing different features that are hard to spot using just one color model.</a:t>
            </a:r>
            <a:endParaRPr/>
          </a:p>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445" name="Google Shape;445;p32"/>
          <p:cNvSpPr/>
          <p:nvPr/>
        </p:nvSpPr>
        <p:spPr>
          <a:xfrm>
            <a:off x="7248946" y="5876925"/>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7</a:t>
            </a:r>
            <a:endParaRPr/>
          </a:p>
        </p:txBody>
      </p:sp>
      <p:sp>
        <p:nvSpPr>
          <p:cNvPr id="446" name="Google Shape;446;p32"/>
          <p:cNvSpPr/>
          <p:nvPr/>
        </p:nvSpPr>
        <p:spPr>
          <a:xfrm>
            <a:off x="838074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8</a:t>
            </a:r>
            <a:endParaRPr/>
          </a:p>
        </p:txBody>
      </p:sp>
      <p:sp>
        <p:nvSpPr>
          <p:cNvPr id="447" name="Google Shape;447;p32"/>
          <p:cNvSpPr/>
          <p:nvPr/>
        </p:nvSpPr>
        <p:spPr>
          <a:xfrm>
            <a:off x="950469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9</a:t>
            </a:r>
            <a:endParaRPr/>
          </a:p>
        </p:txBody>
      </p:sp>
      <p:sp>
        <p:nvSpPr>
          <p:cNvPr id="448" name="Google Shape;448;p32"/>
          <p:cNvSpPr/>
          <p:nvPr/>
        </p:nvSpPr>
        <p:spPr>
          <a:xfrm>
            <a:off x="1062864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10</a:t>
            </a:r>
            <a:endParaRPr/>
          </a:p>
        </p:txBody>
      </p:sp>
      <p:sp>
        <p:nvSpPr>
          <p:cNvPr id="449" name="Google Shape;449;p32"/>
          <p:cNvSpPr/>
          <p:nvPr/>
        </p:nvSpPr>
        <p:spPr>
          <a:xfrm>
            <a:off x="2713597" y="5867400"/>
            <a:ext cx="1123297"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3</a:t>
            </a:r>
            <a:endParaRPr/>
          </a:p>
        </p:txBody>
      </p:sp>
      <p:sp>
        <p:nvSpPr>
          <p:cNvPr id="450" name="Google Shape;450;p32"/>
          <p:cNvSpPr/>
          <p:nvPr/>
        </p:nvSpPr>
        <p:spPr>
          <a:xfrm>
            <a:off x="1589647"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2</a:t>
            </a:r>
            <a:endParaRPr/>
          </a:p>
        </p:txBody>
      </p:sp>
      <p:sp>
        <p:nvSpPr>
          <p:cNvPr id="451" name="Google Shape;451;p32"/>
          <p:cNvSpPr/>
          <p:nvPr/>
        </p:nvSpPr>
        <p:spPr>
          <a:xfrm>
            <a:off x="474850" y="5852601"/>
            <a:ext cx="1123297"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1</a:t>
            </a:r>
            <a:endParaRPr/>
          </a:p>
        </p:txBody>
      </p:sp>
      <p:sp>
        <p:nvSpPr>
          <p:cNvPr id="452" name="Google Shape;45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3"/>
          <p:cNvSpPr txBox="1"/>
          <p:nvPr/>
        </p:nvSpPr>
        <p:spPr>
          <a:xfrm>
            <a:off x="0" y="510099"/>
            <a:ext cx="12192000" cy="4770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500" b="1" i="0" u="none" strike="noStrike" cap="none">
                <a:latin typeface="Arial"/>
                <a:ea typeface="Arial"/>
                <a:cs typeface="Arial"/>
                <a:sym typeface="Arial"/>
              </a:rPr>
              <a:t>LITERATURE SURVEY</a:t>
            </a:r>
            <a:endParaRPr sz="2500" b="1">
              <a:solidFill>
                <a:schemeClr val="dk1"/>
              </a:solidFill>
              <a:latin typeface="Arial"/>
              <a:ea typeface="Arial"/>
              <a:cs typeface="Arial"/>
              <a:sym typeface="Arial"/>
            </a:endParaRPr>
          </a:p>
        </p:txBody>
      </p:sp>
      <p:sp>
        <p:nvSpPr>
          <p:cNvPr id="458" name="Google Shape;458;p33"/>
          <p:cNvSpPr/>
          <p:nvPr/>
        </p:nvSpPr>
        <p:spPr>
          <a:xfrm>
            <a:off x="385520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4</a:t>
            </a:r>
            <a:endParaRPr/>
          </a:p>
        </p:txBody>
      </p:sp>
      <p:sp>
        <p:nvSpPr>
          <p:cNvPr id="459" name="Google Shape;459;p33"/>
          <p:cNvSpPr/>
          <p:nvPr/>
        </p:nvSpPr>
        <p:spPr>
          <a:xfrm>
            <a:off x="4972050" y="5852601"/>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5</a:t>
            </a:r>
            <a:endParaRPr/>
          </a:p>
        </p:txBody>
      </p:sp>
      <p:sp>
        <p:nvSpPr>
          <p:cNvPr id="460" name="Google Shape;460;p33"/>
          <p:cNvSpPr/>
          <p:nvPr/>
        </p:nvSpPr>
        <p:spPr>
          <a:xfrm>
            <a:off x="6086847"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6</a:t>
            </a:r>
            <a:endParaRPr/>
          </a:p>
        </p:txBody>
      </p:sp>
      <p:sp>
        <p:nvSpPr>
          <p:cNvPr id="461" name="Google Shape;461;p33"/>
          <p:cNvSpPr/>
          <p:nvPr/>
        </p:nvSpPr>
        <p:spPr>
          <a:xfrm>
            <a:off x="474850" y="987153"/>
            <a:ext cx="11277740" cy="4880247"/>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a:solidFill>
                  <a:schemeClr val="lt1"/>
                </a:solidFill>
                <a:latin typeface="Arial"/>
                <a:ea typeface="Arial"/>
                <a:cs typeface="Arial"/>
                <a:sym typeface="Arial"/>
              </a:rPr>
              <a:t>Cross-Forgery Analysis of Vision Transformers and CNNs for Deepfake Image Detection [7]</a:t>
            </a:r>
            <a:endParaRPr/>
          </a:p>
          <a:p>
            <a:pPr marL="0" marR="0" lvl="0" indent="0" algn="l" rtl="0">
              <a:spcBef>
                <a:spcPts val="0"/>
              </a:spcBef>
              <a:spcAft>
                <a:spcPts val="0"/>
              </a:spcAft>
              <a:buNone/>
            </a:pPr>
            <a:br>
              <a:rPr lang="en-US" sz="2400">
                <a:solidFill>
                  <a:schemeClr val="lt1"/>
                </a:solidFill>
                <a:latin typeface="Arial"/>
                <a:ea typeface="Arial"/>
                <a:cs typeface="Arial"/>
                <a:sym typeface="Arial"/>
              </a:rPr>
            </a:br>
            <a:r>
              <a:rPr lang="en-US" sz="2400">
                <a:solidFill>
                  <a:schemeClr val="lt1"/>
                </a:solidFill>
                <a:latin typeface="Arial"/>
                <a:ea typeface="Arial"/>
                <a:cs typeface="Arial"/>
                <a:sym typeface="Arial"/>
              </a:rPr>
              <a:t>This paper compares Vision Transformers and CNNs, showing that Vision Transformers are better at adapting to new deepfake techniques. It highlights how each method performs with deepfake images.</a:t>
            </a:r>
            <a:endParaRPr/>
          </a:p>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462" name="Google Shape;462;p33"/>
          <p:cNvSpPr/>
          <p:nvPr/>
        </p:nvSpPr>
        <p:spPr>
          <a:xfrm>
            <a:off x="838074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8</a:t>
            </a:r>
            <a:endParaRPr/>
          </a:p>
        </p:txBody>
      </p:sp>
      <p:sp>
        <p:nvSpPr>
          <p:cNvPr id="463" name="Google Shape;463;p33"/>
          <p:cNvSpPr/>
          <p:nvPr/>
        </p:nvSpPr>
        <p:spPr>
          <a:xfrm>
            <a:off x="950469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9</a:t>
            </a:r>
            <a:endParaRPr/>
          </a:p>
        </p:txBody>
      </p:sp>
      <p:sp>
        <p:nvSpPr>
          <p:cNvPr id="464" name="Google Shape;464;p33"/>
          <p:cNvSpPr/>
          <p:nvPr/>
        </p:nvSpPr>
        <p:spPr>
          <a:xfrm>
            <a:off x="1062864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10</a:t>
            </a:r>
            <a:endParaRPr/>
          </a:p>
        </p:txBody>
      </p:sp>
      <p:sp>
        <p:nvSpPr>
          <p:cNvPr id="465" name="Google Shape;465;p33"/>
          <p:cNvSpPr/>
          <p:nvPr/>
        </p:nvSpPr>
        <p:spPr>
          <a:xfrm>
            <a:off x="2713597" y="5867400"/>
            <a:ext cx="1123297"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3</a:t>
            </a:r>
            <a:endParaRPr/>
          </a:p>
        </p:txBody>
      </p:sp>
      <p:sp>
        <p:nvSpPr>
          <p:cNvPr id="466" name="Google Shape;466;p33"/>
          <p:cNvSpPr/>
          <p:nvPr/>
        </p:nvSpPr>
        <p:spPr>
          <a:xfrm>
            <a:off x="1589647"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2</a:t>
            </a:r>
            <a:endParaRPr/>
          </a:p>
        </p:txBody>
      </p:sp>
      <p:sp>
        <p:nvSpPr>
          <p:cNvPr id="467" name="Google Shape;467;p33"/>
          <p:cNvSpPr/>
          <p:nvPr/>
        </p:nvSpPr>
        <p:spPr>
          <a:xfrm>
            <a:off x="474850" y="5852601"/>
            <a:ext cx="1123297"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1</a:t>
            </a:r>
            <a:endParaRPr/>
          </a:p>
        </p:txBody>
      </p:sp>
      <p:sp>
        <p:nvSpPr>
          <p:cNvPr id="468" name="Google Shape;468;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4"/>
          <p:cNvSpPr txBox="1"/>
          <p:nvPr/>
        </p:nvSpPr>
        <p:spPr>
          <a:xfrm>
            <a:off x="0" y="510099"/>
            <a:ext cx="12192000" cy="4770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500" b="1" i="0" u="none" strike="noStrike" cap="none">
                <a:latin typeface="Arial"/>
                <a:ea typeface="Arial"/>
                <a:cs typeface="Arial"/>
                <a:sym typeface="Arial"/>
              </a:rPr>
              <a:t>LITERATURE SURVEY</a:t>
            </a:r>
            <a:endParaRPr sz="2500" b="1">
              <a:solidFill>
                <a:schemeClr val="dk1"/>
              </a:solidFill>
              <a:latin typeface="Arial"/>
              <a:ea typeface="Arial"/>
              <a:cs typeface="Arial"/>
              <a:sym typeface="Arial"/>
            </a:endParaRPr>
          </a:p>
        </p:txBody>
      </p:sp>
      <p:sp>
        <p:nvSpPr>
          <p:cNvPr id="474" name="Google Shape;474;p34"/>
          <p:cNvSpPr/>
          <p:nvPr/>
        </p:nvSpPr>
        <p:spPr>
          <a:xfrm>
            <a:off x="385520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4</a:t>
            </a:r>
            <a:endParaRPr/>
          </a:p>
        </p:txBody>
      </p:sp>
      <p:sp>
        <p:nvSpPr>
          <p:cNvPr id="475" name="Google Shape;475;p34"/>
          <p:cNvSpPr/>
          <p:nvPr/>
        </p:nvSpPr>
        <p:spPr>
          <a:xfrm>
            <a:off x="4972050" y="5852601"/>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5</a:t>
            </a:r>
            <a:endParaRPr/>
          </a:p>
        </p:txBody>
      </p:sp>
      <p:sp>
        <p:nvSpPr>
          <p:cNvPr id="476" name="Google Shape;476;p34"/>
          <p:cNvSpPr/>
          <p:nvPr/>
        </p:nvSpPr>
        <p:spPr>
          <a:xfrm>
            <a:off x="6086847"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6</a:t>
            </a:r>
            <a:endParaRPr/>
          </a:p>
        </p:txBody>
      </p:sp>
      <p:sp>
        <p:nvSpPr>
          <p:cNvPr id="477" name="Google Shape;477;p34"/>
          <p:cNvSpPr/>
          <p:nvPr/>
        </p:nvSpPr>
        <p:spPr>
          <a:xfrm>
            <a:off x="7210797" y="5882199"/>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7</a:t>
            </a:r>
            <a:endParaRPr/>
          </a:p>
        </p:txBody>
      </p:sp>
      <p:sp>
        <p:nvSpPr>
          <p:cNvPr id="478" name="Google Shape;478;p34"/>
          <p:cNvSpPr/>
          <p:nvPr/>
        </p:nvSpPr>
        <p:spPr>
          <a:xfrm>
            <a:off x="474850" y="1001952"/>
            <a:ext cx="11249400" cy="4880247"/>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a:solidFill>
                  <a:schemeClr val="lt1"/>
                </a:solidFill>
                <a:latin typeface="Arial"/>
                <a:ea typeface="Arial"/>
                <a:cs typeface="Arial"/>
                <a:sym typeface="Arial"/>
              </a:rPr>
              <a:t>Explaining Deepfake Detection by Analyzing Image Matching  [8]</a:t>
            </a:r>
            <a:endParaRPr/>
          </a:p>
          <a:p>
            <a:pPr marL="0" marR="0" lvl="0" indent="0" algn="l" rtl="0">
              <a:spcBef>
                <a:spcPts val="0"/>
              </a:spcBef>
              <a:spcAft>
                <a:spcPts val="0"/>
              </a:spcAft>
              <a:buNone/>
            </a:pPr>
            <a:endParaRPr sz="2400" b="1">
              <a:solidFill>
                <a:schemeClr val="lt1"/>
              </a:solidFill>
              <a:latin typeface="Arial"/>
              <a:ea typeface="Arial"/>
              <a:cs typeface="Arial"/>
              <a:sym typeface="Arial"/>
            </a:endParaRPr>
          </a:p>
          <a:p>
            <a:pPr marL="0" marR="0" lvl="0" indent="0" algn="l" rtl="0">
              <a:spcBef>
                <a:spcPts val="0"/>
              </a:spcBef>
              <a:spcAft>
                <a:spcPts val="0"/>
              </a:spcAft>
              <a:buNone/>
            </a:pPr>
            <a:r>
              <a:rPr lang="en-US" sz="2400">
                <a:solidFill>
                  <a:schemeClr val="lt1"/>
                </a:solidFill>
                <a:latin typeface="Arial"/>
                <a:ea typeface="Arial"/>
                <a:cs typeface="Arial"/>
                <a:sym typeface="Arial"/>
              </a:rPr>
              <a:t>This paper focuses on detecting deepfakes by analyzing how images match. It introduces a method called FST-Matching (Forgery-Sensitive Template Matching) to improve the detection of artifacts and tests various deep learning models for performance. FST-Matching enhances artifact detection by comparing image features to detect discrepancies that are often overlooked in traditional methods.</a:t>
            </a:r>
            <a:endParaRPr sz="2400">
              <a:solidFill>
                <a:schemeClr val="lt1"/>
              </a:solidFill>
              <a:latin typeface="Arial"/>
              <a:ea typeface="Arial"/>
              <a:cs typeface="Arial"/>
              <a:sym typeface="Arial"/>
            </a:endParaRPr>
          </a:p>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479" name="Google Shape;479;p34"/>
          <p:cNvSpPr/>
          <p:nvPr/>
        </p:nvSpPr>
        <p:spPr>
          <a:xfrm>
            <a:off x="947635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9</a:t>
            </a:r>
            <a:endParaRPr/>
          </a:p>
        </p:txBody>
      </p:sp>
      <p:sp>
        <p:nvSpPr>
          <p:cNvPr id="480" name="Google Shape;480;p34"/>
          <p:cNvSpPr/>
          <p:nvPr/>
        </p:nvSpPr>
        <p:spPr>
          <a:xfrm>
            <a:off x="1060030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10</a:t>
            </a:r>
            <a:endParaRPr/>
          </a:p>
        </p:txBody>
      </p:sp>
      <p:sp>
        <p:nvSpPr>
          <p:cNvPr id="481" name="Google Shape;481;p34"/>
          <p:cNvSpPr/>
          <p:nvPr/>
        </p:nvSpPr>
        <p:spPr>
          <a:xfrm>
            <a:off x="2713597" y="5867400"/>
            <a:ext cx="1123297"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3</a:t>
            </a:r>
            <a:endParaRPr/>
          </a:p>
        </p:txBody>
      </p:sp>
      <p:sp>
        <p:nvSpPr>
          <p:cNvPr id="482" name="Google Shape;482;p34"/>
          <p:cNvSpPr/>
          <p:nvPr/>
        </p:nvSpPr>
        <p:spPr>
          <a:xfrm>
            <a:off x="1589647"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2</a:t>
            </a:r>
            <a:endParaRPr/>
          </a:p>
        </p:txBody>
      </p:sp>
      <p:sp>
        <p:nvSpPr>
          <p:cNvPr id="483" name="Google Shape;483;p34"/>
          <p:cNvSpPr/>
          <p:nvPr/>
        </p:nvSpPr>
        <p:spPr>
          <a:xfrm>
            <a:off x="474850" y="5852601"/>
            <a:ext cx="1123297"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1</a:t>
            </a:r>
            <a:endParaRPr/>
          </a:p>
        </p:txBody>
      </p:sp>
      <p:sp>
        <p:nvSpPr>
          <p:cNvPr id="484" name="Google Shape;484;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5"/>
          <p:cNvSpPr txBox="1"/>
          <p:nvPr/>
        </p:nvSpPr>
        <p:spPr>
          <a:xfrm>
            <a:off x="0" y="510099"/>
            <a:ext cx="12192000" cy="4770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500" b="1" i="0" u="none" strike="noStrike" cap="none">
                <a:latin typeface="Arial"/>
                <a:ea typeface="Arial"/>
                <a:cs typeface="Arial"/>
                <a:sym typeface="Arial"/>
              </a:rPr>
              <a:t>LITERATURE SURVEY</a:t>
            </a:r>
            <a:endParaRPr sz="2500" b="1">
              <a:solidFill>
                <a:schemeClr val="dk1"/>
              </a:solidFill>
              <a:latin typeface="Arial"/>
              <a:ea typeface="Arial"/>
              <a:cs typeface="Arial"/>
              <a:sym typeface="Arial"/>
            </a:endParaRPr>
          </a:p>
        </p:txBody>
      </p:sp>
      <p:sp>
        <p:nvSpPr>
          <p:cNvPr id="490" name="Google Shape;490;p35"/>
          <p:cNvSpPr/>
          <p:nvPr/>
        </p:nvSpPr>
        <p:spPr>
          <a:xfrm>
            <a:off x="385520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4</a:t>
            </a:r>
            <a:endParaRPr/>
          </a:p>
        </p:txBody>
      </p:sp>
      <p:sp>
        <p:nvSpPr>
          <p:cNvPr id="491" name="Google Shape;491;p35"/>
          <p:cNvSpPr/>
          <p:nvPr/>
        </p:nvSpPr>
        <p:spPr>
          <a:xfrm>
            <a:off x="4972050" y="5852601"/>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5</a:t>
            </a:r>
            <a:endParaRPr/>
          </a:p>
        </p:txBody>
      </p:sp>
      <p:sp>
        <p:nvSpPr>
          <p:cNvPr id="492" name="Google Shape;492;p35"/>
          <p:cNvSpPr/>
          <p:nvPr/>
        </p:nvSpPr>
        <p:spPr>
          <a:xfrm>
            <a:off x="6086847"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6</a:t>
            </a:r>
            <a:endParaRPr/>
          </a:p>
        </p:txBody>
      </p:sp>
      <p:sp>
        <p:nvSpPr>
          <p:cNvPr id="493" name="Google Shape;493;p35"/>
          <p:cNvSpPr/>
          <p:nvPr/>
        </p:nvSpPr>
        <p:spPr>
          <a:xfrm>
            <a:off x="7210797" y="5852601"/>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7</a:t>
            </a:r>
            <a:endParaRPr/>
          </a:p>
        </p:txBody>
      </p:sp>
      <p:sp>
        <p:nvSpPr>
          <p:cNvPr id="494" name="Google Shape;494;p35"/>
          <p:cNvSpPr/>
          <p:nvPr/>
        </p:nvSpPr>
        <p:spPr>
          <a:xfrm>
            <a:off x="8345953" y="5852601"/>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8</a:t>
            </a:r>
            <a:endParaRPr/>
          </a:p>
        </p:txBody>
      </p:sp>
      <p:sp>
        <p:nvSpPr>
          <p:cNvPr id="495" name="Google Shape;495;p35"/>
          <p:cNvSpPr/>
          <p:nvPr/>
        </p:nvSpPr>
        <p:spPr>
          <a:xfrm>
            <a:off x="474850" y="987153"/>
            <a:ext cx="11249400" cy="4880247"/>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a:solidFill>
                  <a:schemeClr val="lt1"/>
                </a:solidFill>
                <a:latin typeface="Arial"/>
                <a:ea typeface="Arial"/>
                <a:cs typeface="Arial"/>
                <a:sym typeface="Arial"/>
              </a:rPr>
              <a:t>Deepfake Detection Using Multi-Scale and Multimodal Transformers</a:t>
            </a:r>
            <a:endParaRPr/>
          </a:p>
          <a:p>
            <a:pPr marL="0" marR="0" lvl="0" indent="0" algn="l" rtl="0">
              <a:spcBef>
                <a:spcPts val="0"/>
              </a:spcBef>
              <a:spcAft>
                <a:spcPts val="0"/>
              </a:spcAft>
              <a:buNone/>
            </a:pPr>
            <a:r>
              <a:rPr lang="en-US" sz="2400" b="1">
                <a:solidFill>
                  <a:schemeClr val="lt1"/>
                </a:solidFill>
                <a:latin typeface="Arial"/>
                <a:ea typeface="Arial"/>
                <a:cs typeface="Arial"/>
                <a:sym typeface="Arial"/>
              </a:rPr>
              <a:t>[9]</a:t>
            </a:r>
            <a:br>
              <a:rPr lang="en-US" sz="2400">
                <a:solidFill>
                  <a:schemeClr val="lt1"/>
                </a:solidFill>
                <a:latin typeface="Arial"/>
                <a:ea typeface="Arial"/>
                <a:cs typeface="Arial"/>
                <a:sym typeface="Arial"/>
              </a:rPr>
            </a:br>
            <a:r>
              <a:rPr lang="en-US" sz="2400">
                <a:solidFill>
                  <a:schemeClr val="lt1"/>
                </a:solidFill>
                <a:latin typeface="Arial"/>
                <a:ea typeface="Arial"/>
                <a:cs typeface="Arial"/>
                <a:sym typeface="Arial"/>
              </a:rPr>
              <a:t>This method uses transformers that look at deepfakes from different scales and perspectives, capturing more subtle cues across video and image data. It helps detect fakes that may not be visible at one resolution.</a:t>
            </a:r>
            <a:endParaRPr/>
          </a:p>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496" name="Google Shape;496;p35"/>
          <p:cNvSpPr/>
          <p:nvPr/>
        </p:nvSpPr>
        <p:spPr>
          <a:xfrm>
            <a:off x="1060030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10</a:t>
            </a:r>
            <a:endParaRPr/>
          </a:p>
        </p:txBody>
      </p:sp>
      <p:sp>
        <p:nvSpPr>
          <p:cNvPr id="497" name="Google Shape;497;p35"/>
          <p:cNvSpPr/>
          <p:nvPr/>
        </p:nvSpPr>
        <p:spPr>
          <a:xfrm>
            <a:off x="2713597" y="5867400"/>
            <a:ext cx="1123297"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3</a:t>
            </a:r>
            <a:endParaRPr/>
          </a:p>
        </p:txBody>
      </p:sp>
      <p:sp>
        <p:nvSpPr>
          <p:cNvPr id="498" name="Google Shape;498;p35"/>
          <p:cNvSpPr/>
          <p:nvPr/>
        </p:nvSpPr>
        <p:spPr>
          <a:xfrm>
            <a:off x="1589647"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2</a:t>
            </a:r>
            <a:endParaRPr/>
          </a:p>
        </p:txBody>
      </p:sp>
      <p:sp>
        <p:nvSpPr>
          <p:cNvPr id="499" name="Google Shape;499;p35"/>
          <p:cNvSpPr/>
          <p:nvPr/>
        </p:nvSpPr>
        <p:spPr>
          <a:xfrm>
            <a:off x="474850" y="5852601"/>
            <a:ext cx="1123297"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1</a:t>
            </a:r>
            <a:endParaRPr/>
          </a:p>
        </p:txBody>
      </p:sp>
      <p:sp>
        <p:nvSpPr>
          <p:cNvPr id="500" name="Google Shape;50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6"/>
          <p:cNvSpPr txBox="1"/>
          <p:nvPr/>
        </p:nvSpPr>
        <p:spPr>
          <a:xfrm>
            <a:off x="0" y="510099"/>
            <a:ext cx="12192000" cy="4770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500" b="1" i="0" u="none" strike="noStrike" cap="none">
                <a:latin typeface="Arial"/>
                <a:ea typeface="Arial"/>
                <a:cs typeface="Arial"/>
                <a:sym typeface="Arial"/>
              </a:rPr>
              <a:t>LITERATURE SURVEY</a:t>
            </a:r>
            <a:endParaRPr sz="2500" b="1">
              <a:solidFill>
                <a:schemeClr val="dk1"/>
              </a:solidFill>
              <a:latin typeface="Arial"/>
              <a:ea typeface="Arial"/>
              <a:cs typeface="Arial"/>
              <a:sym typeface="Arial"/>
            </a:endParaRPr>
          </a:p>
        </p:txBody>
      </p:sp>
      <p:sp>
        <p:nvSpPr>
          <p:cNvPr id="506" name="Google Shape;506;p36"/>
          <p:cNvSpPr/>
          <p:nvPr/>
        </p:nvSpPr>
        <p:spPr>
          <a:xfrm>
            <a:off x="385520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4</a:t>
            </a:r>
            <a:endParaRPr/>
          </a:p>
        </p:txBody>
      </p:sp>
      <p:sp>
        <p:nvSpPr>
          <p:cNvPr id="507" name="Google Shape;507;p36"/>
          <p:cNvSpPr/>
          <p:nvPr/>
        </p:nvSpPr>
        <p:spPr>
          <a:xfrm>
            <a:off x="4972050" y="5852601"/>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5</a:t>
            </a:r>
            <a:endParaRPr/>
          </a:p>
        </p:txBody>
      </p:sp>
      <p:sp>
        <p:nvSpPr>
          <p:cNvPr id="508" name="Google Shape;508;p36"/>
          <p:cNvSpPr/>
          <p:nvPr/>
        </p:nvSpPr>
        <p:spPr>
          <a:xfrm>
            <a:off x="6086847"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6</a:t>
            </a:r>
            <a:endParaRPr/>
          </a:p>
        </p:txBody>
      </p:sp>
      <p:sp>
        <p:nvSpPr>
          <p:cNvPr id="509" name="Google Shape;509;p36"/>
          <p:cNvSpPr/>
          <p:nvPr/>
        </p:nvSpPr>
        <p:spPr>
          <a:xfrm>
            <a:off x="7210797" y="5852601"/>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7</a:t>
            </a:r>
            <a:endParaRPr/>
          </a:p>
        </p:txBody>
      </p:sp>
      <p:sp>
        <p:nvSpPr>
          <p:cNvPr id="510" name="Google Shape;510;p36"/>
          <p:cNvSpPr/>
          <p:nvPr/>
        </p:nvSpPr>
        <p:spPr>
          <a:xfrm>
            <a:off x="8345953" y="5852601"/>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8</a:t>
            </a:r>
            <a:endParaRPr/>
          </a:p>
        </p:txBody>
      </p:sp>
      <p:sp>
        <p:nvSpPr>
          <p:cNvPr id="511" name="Google Shape;511;p36"/>
          <p:cNvSpPr/>
          <p:nvPr/>
        </p:nvSpPr>
        <p:spPr>
          <a:xfrm>
            <a:off x="9473126" y="5852601"/>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9</a:t>
            </a:r>
            <a:endParaRPr/>
          </a:p>
        </p:txBody>
      </p:sp>
      <p:sp>
        <p:nvSpPr>
          <p:cNvPr id="512" name="Google Shape;512;p36"/>
          <p:cNvSpPr/>
          <p:nvPr/>
        </p:nvSpPr>
        <p:spPr>
          <a:xfrm>
            <a:off x="474850" y="987153"/>
            <a:ext cx="11231750" cy="4880247"/>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a:solidFill>
                  <a:schemeClr val="lt1"/>
                </a:solidFill>
                <a:latin typeface="Arial"/>
                <a:ea typeface="Arial"/>
                <a:cs typeface="Arial"/>
                <a:sym typeface="Arial"/>
              </a:rPr>
              <a:t>Deepfakes Generation and Detection: State-of-the-art, Open Challenges, Countermeasures, and Way Forward [10]</a:t>
            </a:r>
            <a:endParaRPr/>
          </a:p>
          <a:p>
            <a:pPr marL="0" marR="0" lvl="0" indent="0" algn="l" rtl="0">
              <a:spcBef>
                <a:spcPts val="0"/>
              </a:spcBef>
              <a:spcAft>
                <a:spcPts val="0"/>
              </a:spcAft>
              <a:buNone/>
            </a:pPr>
            <a:br>
              <a:rPr lang="en-US" sz="2400">
                <a:solidFill>
                  <a:schemeClr val="lt1"/>
                </a:solidFill>
                <a:latin typeface="Arial"/>
                <a:ea typeface="Arial"/>
                <a:cs typeface="Arial"/>
                <a:sym typeface="Arial"/>
              </a:rPr>
            </a:br>
            <a:r>
              <a:rPr lang="en-US" sz="2400">
                <a:solidFill>
                  <a:schemeClr val="lt1"/>
                </a:solidFill>
                <a:latin typeface="Arial"/>
                <a:ea typeface="Arial"/>
                <a:cs typeface="Arial"/>
                <a:sym typeface="Arial"/>
              </a:rPr>
              <a:t>This paper reviews deepfake detection methods, offering insights into current challenges and future research. It discusses various techniques and datasets, providing benchmarks for evaluating model performance.</a:t>
            </a:r>
            <a:endParaRPr/>
          </a:p>
          <a:p>
            <a:pPr marL="0" marR="0" lvl="0" indent="0" algn="ctr" rtl="0">
              <a:spcBef>
                <a:spcPts val="0"/>
              </a:spcBef>
              <a:spcAft>
                <a:spcPts val="0"/>
              </a:spcAft>
              <a:buNone/>
            </a:pPr>
            <a:endParaRPr sz="2400">
              <a:solidFill>
                <a:schemeClr val="lt1"/>
              </a:solidFill>
              <a:latin typeface="Arial"/>
              <a:ea typeface="Arial"/>
              <a:cs typeface="Arial"/>
              <a:sym typeface="Arial"/>
            </a:endParaRPr>
          </a:p>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513" name="Google Shape;513;p36"/>
          <p:cNvSpPr/>
          <p:nvPr/>
        </p:nvSpPr>
        <p:spPr>
          <a:xfrm>
            <a:off x="2713597" y="5867400"/>
            <a:ext cx="1123297"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3</a:t>
            </a:r>
            <a:endParaRPr/>
          </a:p>
        </p:txBody>
      </p:sp>
      <p:sp>
        <p:nvSpPr>
          <p:cNvPr id="514" name="Google Shape;514;p36"/>
          <p:cNvSpPr/>
          <p:nvPr/>
        </p:nvSpPr>
        <p:spPr>
          <a:xfrm>
            <a:off x="1589647"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2</a:t>
            </a:r>
            <a:endParaRPr/>
          </a:p>
        </p:txBody>
      </p:sp>
      <p:sp>
        <p:nvSpPr>
          <p:cNvPr id="515" name="Google Shape;515;p36"/>
          <p:cNvSpPr/>
          <p:nvPr/>
        </p:nvSpPr>
        <p:spPr>
          <a:xfrm>
            <a:off x="474850" y="5852601"/>
            <a:ext cx="1123297"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1</a:t>
            </a:r>
            <a:endParaRPr/>
          </a:p>
        </p:txBody>
      </p:sp>
      <p:sp>
        <p:nvSpPr>
          <p:cNvPr id="516" name="Google Shape;51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FC6EC-560B-6121-0470-DB0FCFD4F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971B39-DC4C-53EB-30E7-508251AA8504}"/>
              </a:ext>
            </a:extLst>
          </p:cNvPr>
          <p:cNvSpPr>
            <a:spLocks noGrp="1"/>
          </p:cNvSpPr>
          <p:nvPr>
            <p:ph type="title"/>
          </p:nvPr>
        </p:nvSpPr>
        <p:spPr>
          <a:xfrm>
            <a:off x="550863" y="141309"/>
            <a:ext cx="11090275" cy="601256"/>
          </a:xfrm>
          <a:noFill/>
        </p:spPr>
        <p:txBody>
          <a:bodyPr anchor="t"/>
          <a:lstStyle/>
          <a:p>
            <a:r>
              <a:rPr lang="en-US" dirty="0"/>
              <a:t>Gap Analysis</a:t>
            </a:r>
          </a:p>
        </p:txBody>
      </p:sp>
      <p:graphicFrame>
        <p:nvGraphicFramePr>
          <p:cNvPr id="6" name="Content Placeholder 5">
            <a:extLst>
              <a:ext uri="{FF2B5EF4-FFF2-40B4-BE49-F238E27FC236}">
                <a16:creationId xmlns:a16="http://schemas.microsoft.com/office/drawing/2014/main" id="{0A009DA4-82DF-7915-F7A3-1A27FDB56A75}"/>
              </a:ext>
            </a:extLst>
          </p:cNvPr>
          <p:cNvGraphicFramePr>
            <a:graphicFrameLocks noGrp="1"/>
          </p:cNvGraphicFramePr>
          <p:nvPr>
            <p:ph sz="half" idx="1"/>
            <p:extLst>
              <p:ext uri="{D42A27DB-BD31-4B8C-83A1-F6EECF244321}">
                <p14:modId xmlns:p14="http://schemas.microsoft.com/office/powerpoint/2010/main" val="255969877"/>
              </p:ext>
            </p:extLst>
          </p:nvPr>
        </p:nvGraphicFramePr>
        <p:xfrm>
          <a:off x="550863" y="912743"/>
          <a:ext cx="10899764" cy="5695390"/>
        </p:xfrm>
        <a:graphic>
          <a:graphicData uri="http://schemas.openxmlformats.org/drawingml/2006/table">
            <a:tbl>
              <a:tblPr bandRow="1">
                <a:tableStyleId>{72833802-FEF1-4C79-8D5D-14CF1EAF98D9}</a:tableStyleId>
              </a:tblPr>
              <a:tblGrid>
                <a:gridCol w="2724941">
                  <a:extLst>
                    <a:ext uri="{9D8B030D-6E8A-4147-A177-3AD203B41FA5}">
                      <a16:colId xmlns:a16="http://schemas.microsoft.com/office/drawing/2014/main" val="1920513868"/>
                    </a:ext>
                  </a:extLst>
                </a:gridCol>
                <a:gridCol w="2724941">
                  <a:extLst>
                    <a:ext uri="{9D8B030D-6E8A-4147-A177-3AD203B41FA5}">
                      <a16:colId xmlns:a16="http://schemas.microsoft.com/office/drawing/2014/main" val="4193179967"/>
                    </a:ext>
                  </a:extLst>
                </a:gridCol>
                <a:gridCol w="2724941">
                  <a:extLst>
                    <a:ext uri="{9D8B030D-6E8A-4147-A177-3AD203B41FA5}">
                      <a16:colId xmlns:a16="http://schemas.microsoft.com/office/drawing/2014/main" val="3670366030"/>
                    </a:ext>
                  </a:extLst>
                </a:gridCol>
                <a:gridCol w="2724941">
                  <a:extLst>
                    <a:ext uri="{9D8B030D-6E8A-4147-A177-3AD203B41FA5}">
                      <a16:colId xmlns:a16="http://schemas.microsoft.com/office/drawing/2014/main" val="727334210"/>
                    </a:ext>
                  </a:extLst>
                </a:gridCol>
              </a:tblGrid>
              <a:tr h="650950">
                <a:tc>
                  <a:txBody>
                    <a:bodyPr/>
                    <a:lstStyle/>
                    <a:p>
                      <a:pPr rtl="0" fontAlgn="t">
                        <a:buNone/>
                      </a:pPr>
                      <a:r>
                        <a:rPr lang="en-US" sz="1800" b="1" dirty="0">
                          <a:solidFill>
                            <a:schemeClr val="tx1"/>
                          </a:solidFill>
                          <a:effectLst/>
                          <a:latin typeface="Bierstadt" panose="020B0004020202020204" pitchFamily="34" charset="0"/>
                        </a:rPr>
                        <a:t>GAP ANALYSIS</a:t>
                      </a:r>
                      <a:endParaRPr lang="en-US" dirty="0">
                        <a:solidFill>
                          <a:schemeClr val="tx1"/>
                        </a:solidFill>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1380"/>
                    </a:solidFill>
                  </a:tcPr>
                </a:tc>
                <a:tc>
                  <a:txBody>
                    <a:bodyPr/>
                    <a:lstStyle/>
                    <a:p>
                      <a:pPr rtl="0" fontAlgn="t">
                        <a:buNone/>
                      </a:pPr>
                      <a:r>
                        <a:rPr lang="en-US" sz="1800" b="1" dirty="0">
                          <a:solidFill>
                            <a:schemeClr val="tx1"/>
                          </a:solidFill>
                          <a:effectLst/>
                          <a:latin typeface="Bierstadt" panose="020B0004020202020204" pitchFamily="34" charset="0"/>
                        </a:rPr>
                        <a:t>ACCURACY </a:t>
                      </a:r>
                      <a:endParaRPr lang="en-US" dirty="0">
                        <a:solidFill>
                          <a:schemeClr val="tx1"/>
                        </a:solidFill>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1380"/>
                    </a:solidFill>
                  </a:tcPr>
                </a:tc>
                <a:tc>
                  <a:txBody>
                    <a:bodyPr/>
                    <a:lstStyle/>
                    <a:p>
                      <a:pPr rtl="0" fontAlgn="t">
                        <a:buNone/>
                      </a:pPr>
                      <a:r>
                        <a:rPr lang="en-US" sz="1800" b="1" dirty="0">
                          <a:solidFill>
                            <a:schemeClr val="tx1"/>
                          </a:solidFill>
                          <a:effectLst/>
                          <a:latin typeface="Bierstadt" panose="020B0004020202020204" pitchFamily="34" charset="0"/>
                        </a:rPr>
                        <a:t>WHAT IT DETECTS </a:t>
                      </a:r>
                      <a:endParaRPr lang="en-US" dirty="0">
                        <a:solidFill>
                          <a:schemeClr val="tx1"/>
                        </a:solidFill>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1380"/>
                    </a:solidFill>
                  </a:tcPr>
                </a:tc>
                <a:tc>
                  <a:txBody>
                    <a:bodyPr/>
                    <a:lstStyle/>
                    <a:p>
                      <a:pPr rtl="0" fontAlgn="t">
                        <a:buNone/>
                      </a:pPr>
                      <a:r>
                        <a:rPr lang="en-US" sz="1800" b="1" dirty="0">
                          <a:solidFill>
                            <a:schemeClr val="tx1"/>
                          </a:solidFill>
                          <a:effectLst/>
                          <a:latin typeface="Bierstadt" panose="020B0004020202020204" pitchFamily="34" charset="0"/>
                        </a:rPr>
                        <a:t>WEAKNESS OF THE MODEL</a:t>
                      </a:r>
                      <a:endParaRPr lang="en-US" dirty="0">
                        <a:solidFill>
                          <a:schemeClr val="tx1"/>
                        </a:solidFill>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1380"/>
                    </a:solidFill>
                  </a:tcPr>
                </a:tc>
                <a:extLst>
                  <a:ext uri="{0D108BD9-81ED-4DB2-BD59-A6C34878D82A}">
                    <a16:rowId xmlns:a16="http://schemas.microsoft.com/office/drawing/2014/main" val="863532038"/>
                  </a:ext>
                </a:extLst>
              </a:tr>
              <a:tr h="1110444">
                <a:tc>
                  <a:txBody>
                    <a:bodyPr/>
                    <a:lstStyle/>
                    <a:p>
                      <a:pPr rtl="0" fontAlgn="t">
                        <a:buNone/>
                      </a:pPr>
                      <a:r>
                        <a:rPr lang="en-US" sz="1800" dirty="0">
                          <a:solidFill>
                            <a:schemeClr val="bg1"/>
                          </a:solidFill>
                          <a:effectLst/>
                          <a:latin typeface="Bierstadt" panose="020B0004020202020204" pitchFamily="34" charset="0"/>
                        </a:rPr>
                        <a:t>Effective and Fast Deep-fake Detection Method Based on Haar Wavelet Transform [1]</a:t>
                      </a:r>
                      <a:endParaRPr lang="en-US" dirty="0">
                        <a:solidFill>
                          <a:schemeClr val="bg1"/>
                        </a:solidFill>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6CAD7"/>
                    </a:solidFill>
                  </a:tcPr>
                </a:tc>
                <a:tc>
                  <a:txBody>
                    <a:bodyPr/>
                    <a:lstStyle/>
                    <a:p>
                      <a:pPr rtl="0" fontAlgn="t">
                        <a:buNone/>
                      </a:pPr>
                      <a:r>
                        <a:rPr lang="en-US" sz="1800">
                          <a:solidFill>
                            <a:schemeClr val="bg1"/>
                          </a:solidFill>
                          <a:effectLst/>
                          <a:latin typeface="Bierstadt" panose="020B0004020202020204" pitchFamily="34" charset="0"/>
                        </a:rPr>
                        <a:t>Moderate</a:t>
                      </a:r>
                      <a:endParaRPr lang="en-US">
                        <a:solidFill>
                          <a:schemeClr val="bg1"/>
                        </a:solidFill>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6CAD7"/>
                    </a:solidFill>
                  </a:tcPr>
                </a:tc>
                <a:tc>
                  <a:txBody>
                    <a:bodyPr/>
                    <a:lstStyle/>
                    <a:p>
                      <a:pPr rtl="0" fontAlgn="t">
                        <a:buNone/>
                      </a:pPr>
                      <a:r>
                        <a:rPr lang="en-US" sz="1800">
                          <a:solidFill>
                            <a:schemeClr val="bg1"/>
                          </a:solidFill>
                          <a:effectLst/>
                          <a:latin typeface="Bierstadt" panose="020B0004020202020204" pitchFamily="34" charset="0"/>
                        </a:rPr>
                        <a:t>Video</a:t>
                      </a:r>
                      <a:endParaRPr lang="en-US">
                        <a:solidFill>
                          <a:schemeClr val="bg1"/>
                        </a:solidFill>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6CAD7"/>
                    </a:solidFill>
                  </a:tcPr>
                </a:tc>
                <a:tc>
                  <a:txBody>
                    <a:bodyPr/>
                    <a:lstStyle/>
                    <a:p>
                      <a:pPr rtl="0" fontAlgn="t">
                        <a:buNone/>
                      </a:pPr>
                      <a:r>
                        <a:rPr lang="en-US" sz="1800">
                          <a:solidFill>
                            <a:schemeClr val="bg1"/>
                          </a:solidFill>
                          <a:effectLst/>
                          <a:latin typeface="Bierstadt" panose="020B0004020202020204" pitchFamily="34" charset="0"/>
                        </a:rPr>
                        <a:t>Limited to blur detection; may not handle advanced or subtle manipulations.</a:t>
                      </a:r>
                      <a:endParaRPr lang="en-US">
                        <a:solidFill>
                          <a:schemeClr val="bg1"/>
                        </a:solidFill>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6CAD7"/>
                    </a:solidFill>
                  </a:tcPr>
                </a:tc>
                <a:extLst>
                  <a:ext uri="{0D108BD9-81ED-4DB2-BD59-A6C34878D82A}">
                    <a16:rowId xmlns:a16="http://schemas.microsoft.com/office/drawing/2014/main" val="2137591623"/>
                  </a:ext>
                </a:extLst>
              </a:tr>
              <a:tr h="1110444">
                <a:tc>
                  <a:txBody>
                    <a:bodyPr/>
                    <a:lstStyle/>
                    <a:p>
                      <a:pPr rtl="0" fontAlgn="t">
                        <a:buNone/>
                      </a:pPr>
                      <a:r>
                        <a:rPr lang="en-US" sz="1800">
                          <a:solidFill>
                            <a:schemeClr val="bg1"/>
                          </a:solidFill>
                          <a:effectLst/>
                          <a:latin typeface="Bierstadt" panose="020B0004020202020204" pitchFamily="34" charset="0"/>
                        </a:rPr>
                        <a:t>FaceForensics++: Learning to Detect Manipulated Facial Images [2]</a:t>
                      </a:r>
                      <a:endParaRPr lang="en-US">
                        <a:solidFill>
                          <a:schemeClr val="bg1"/>
                        </a:solidFill>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CE6EC"/>
                    </a:solidFill>
                  </a:tcPr>
                </a:tc>
                <a:tc>
                  <a:txBody>
                    <a:bodyPr/>
                    <a:lstStyle/>
                    <a:p>
                      <a:pPr rtl="0" fontAlgn="t">
                        <a:buNone/>
                      </a:pPr>
                      <a:r>
                        <a:rPr lang="en-US" sz="1800">
                          <a:solidFill>
                            <a:schemeClr val="bg1"/>
                          </a:solidFill>
                          <a:effectLst/>
                          <a:latin typeface="Bierstadt" panose="020B0004020202020204" pitchFamily="34" charset="0"/>
                        </a:rPr>
                        <a:t>High (85-95%)</a:t>
                      </a:r>
                      <a:endParaRPr lang="en-US">
                        <a:solidFill>
                          <a:schemeClr val="bg1"/>
                        </a:solidFill>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CE6EC"/>
                    </a:solidFill>
                  </a:tcPr>
                </a:tc>
                <a:tc>
                  <a:txBody>
                    <a:bodyPr/>
                    <a:lstStyle/>
                    <a:p>
                      <a:pPr rtl="0" fontAlgn="t">
                        <a:buNone/>
                      </a:pPr>
                      <a:r>
                        <a:rPr lang="en-US" sz="1800">
                          <a:solidFill>
                            <a:schemeClr val="bg1"/>
                          </a:solidFill>
                          <a:effectLst/>
                          <a:latin typeface="Bierstadt" panose="020B0004020202020204" pitchFamily="34" charset="0"/>
                        </a:rPr>
                        <a:t>Image</a:t>
                      </a:r>
                      <a:endParaRPr lang="en-US">
                        <a:solidFill>
                          <a:schemeClr val="bg1"/>
                        </a:solidFill>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CE6EC"/>
                    </a:solidFill>
                  </a:tcPr>
                </a:tc>
                <a:tc>
                  <a:txBody>
                    <a:bodyPr/>
                    <a:lstStyle/>
                    <a:p>
                      <a:pPr rtl="0" fontAlgn="t">
                        <a:buNone/>
                      </a:pPr>
                      <a:r>
                        <a:rPr lang="en-US" sz="1800">
                          <a:solidFill>
                            <a:schemeClr val="bg1"/>
                          </a:solidFill>
                          <a:effectLst/>
                          <a:latin typeface="Bierstadt" panose="020B0004020202020204" pitchFamily="34" charset="0"/>
                        </a:rPr>
                        <a:t>May not generalize well to new manipulation techniques.</a:t>
                      </a:r>
                      <a:endParaRPr lang="en-US">
                        <a:solidFill>
                          <a:schemeClr val="bg1"/>
                        </a:solidFill>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CE6EC"/>
                    </a:solidFill>
                  </a:tcPr>
                </a:tc>
                <a:extLst>
                  <a:ext uri="{0D108BD9-81ED-4DB2-BD59-A6C34878D82A}">
                    <a16:rowId xmlns:a16="http://schemas.microsoft.com/office/drawing/2014/main" val="1765654723"/>
                  </a:ext>
                </a:extLst>
              </a:tr>
              <a:tr h="1110444">
                <a:tc>
                  <a:txBody>
                    <a:bodyPr/>
                    <a:lstStyle/>
                    <a:p>
                      <a:pPr rtl="0" fontAlgn="t">
                        <a:buNone/>
                      </a:pPr>
                      <a:r>
                        <a:rPr lang="en-US" sz="1800">
                          <a:solidFill>
                            <a:schemeClr val="bg1"/>
                          </a:solidFill>
                          <a:effectLst/>
                          <a:latin typeface="Bierstadt" panose="020B0004020202020204" pitchFamily="34" charset="0"/>
                        </a:rPr>
                        <a:t>FSBI: Deepfakes Detection with Frequency Enhanced Self-Blended Images [3]</a:t>
                      </a:r>
                      <a:endParaRPr lang="en-US">
                        <a:solidFill>
                          <a:schemeClr val="bg1"/>
                        </a:solidFill>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6CAD7"/>
                    </a:solidFill>
                  </a:tcPr>
                </a:tc>
                <a:tc>
                  <a:txBody>
                    <a:bodyPr/>
                    <a:lstStyle/>
                    <a:p>
                      <a:pPr rtl="0" fontAlgn="t">
                        <a:buNone/>
                      </a:pPr>
                      <a:r>
                        <a:rPr lang="en-US" sz="1800">
                          <a:solidFill>
                            <a:schemeClr val="bg1"/>
                          </a:solidFill>
                          <a:effectLst/>
                          <a:latin typeface="Bierstadt" panose="020B0004020202020204" pitchFamily="34" charset="0"/>
                        </a:rPr>
                        <a:t>N/A</a:t>
                      </a:r>
                      <a:endParaRPr lang="en-US">
                        <a:solidFill>
                          <a:schemeClr val="bg1"/>
                        </a:solidFill>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6CAD7"/>
                    </a:solidFill>
                  </a:tcPr>
                </a:tc>
                <a:tc>
                  <a:txBody>
                    <a:bodyPr/>
                    <a:lstStyle/>
                    <a:p>
                      <a:pPr rtl="0" fontAlgn="t">
                        <a:buNone/>
                      </a:pPr>
                      <a:r>
                        <a:rPr lang="en-US" sz="1800">
                          <a:solidFill>
                            <a:schemeClr val="bg1"/>
                          </a:solidFill>
                          <a:effectLst/>
                          <a:latin typeface="Bierstadt" panose="020B0004020202020204" pitchFamily="34" charset="0"/>
                        </a:rPr>
                        <a:t>Video</a:t>
                      </a:r>
                      <a:endParaRPr lang="en-US">
                        <a:solidFill>
                          <a:schemeClr val="bg1"/>
                        </a:solidFill>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6CAD7"/>
                    </a:solidFill>
                  </a:tcPr>
                </a:tc>
                <a:tc>
                  <a:txBody>
                    <a:bodyPr/>
                    <a:lstStyle/>
                    <a:p>
                      <a:pPr rtl="0" fontAlgn="t">
                        <a:buNone/>
                      </a:pPr>
                      <a:r>
                        <a:rPr lang="en-US" sz="1800">
                          <a:solidFill>
                            <a:schemeClr val="bg1"/>
                          </a:solidFill>
                          <a:effectLst/>
                          <a:latin typeface="Bierstadt" panose="020B0004020202020204" pitchFamily="34" charset="0"/>
                        </a:rPr>
                        <a:t>Struggles with low-frequency artifacts and high-quality videos</a:t>
                      </a:r>
                      <a:endParaRPr lang="en-US">
                        <a:solidFill>
                          <a:schemeClr val="bg1"/>
                        </a:solidFill>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6CAD7"/>
                    </a:solidFill>
                  </a:tcPr>
                </a:tc>
                <a:extLst>
                  <a:ext uri="{0D108BD9-81ED-4DB2-BD59-A6C34878D82A}">
                    <a16:rowId xmlns:a16="http://schemas.microsoft.com/office/drawing/2014/main" val="2821556905"/>
                  </a:ext>
                </a:extLst>
              </a:tr>
              <a:tr h="1365721">
                <a:tc>
                  <a:txBody>
                    <a:bodyPr/>
                    <a:lstStyle/>
                    <a:p>
                      <a:pPr rtl="0" fontAlgn="t">
                        <a:buNone/>
                      </a:pPr>
                      <a:r>
                        <a:rPr lang="en-US" sz="1800">
                          <a:solidFill>
                            <a:schemeClr val="bg1"/>
                          </a:solidFill>
                          <a:effectLst/>
                          <a:latin typeface="Bierstadt" panose="020B0004020202020204" pitchFamily="34" charset="0"/>
                        </a:rPr>
                        <a:t>Comparative Analysis of Deepfake Image Detection Method Using Convolutional Neural Network [4]</a:t>
                      </a:r>
                      <a:endParaRPr lang="en-US">
                        <a:solidFill>
                          <a:schemeClr val="bg1"/>
                        </a:solidFill>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CE6EC"/>
                    </a:solidFill>
                  </a:tcPr>
                </a:tc>
                <a:tc>
                  <a:txBody>
                    <a:bodyPr/>
                    <a:lstStyle/>
                    <a:p>
                      <a:pPr rtl="0" fontAlgn="t">
                        <a:buNone/>
                      </a:pPr>
                      <a:r>
                        <a:rPr lang="en-US" sz="1800">
                          <a:solidFill>
                            <a:schemeClr val="bg1"/>
                          </a:solidFill>
                          <a:effectLst/>
                          <a:latin typeface="Bierstadt" panose="020B0004020202020204" pitchFamily="34" charset="0"/>
                        </a:rPr>
                        <a:t>N/A</a:t>
                      </a:r>
                      <a:endParaRPr lang="en-US">
                        <a:solidFill>
                          <a:schemeClr val="bg1"/>
                        </a:solidFill>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CE6EC"/>
                    </a:solidFill>
                  </a:tcPr>
                </a:tc>
                <a:tc>
                  <a:txBody>
                    <a:bodyPr/>
                    <a:lstStyle/>
                    <a:p>
                      <a:pPr rtl="0" fontAlgn="t">
                        <a:buNone/>
                      </a:pPr>
                      <a:r>
                        <a:rPr lang="en-US" sz="1800">
                          <a:solidFill>
                            <a:schemeClr val="bg1"/>
                          </a:solidFill>
                          <a:effectLst/>
                          <a:latin typeface="Bierstadt" panose="020B0004020202020204" pitchFamily="34" charset="0"/>
                        </a:rPr>
                        <a:t>Image</a:t>
                      </a:r>
                      <a:endParaRPr lang="en-US">
                        <a:solidFill>
                          <a:schemeClr val="bg1"/>
                        </a:solidFill>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CE6EC"/>
                    </a:solidFill>
                  </a:tcPr>
                </a:tc>
                <a:tc>
                  <a:txBody>
                    <a:bodyPr/>
                    <a:lstStyle/>
                    <a:p>
                      <a:pPr rtl="0" fontAlgn="t">
                        <a:buNone/>
                      </a:pPr>
                      <a:r>
                        <a:rPr lang="en-US" sz="1800" dirty="0">
                          <a:solidFill>
                            <a:schemeClr val="bg1"/>
                          </a:solidFill>
                          <a:effectLst/>
                          <a:latin typeface="Bierstadt" panose="020B0004020202020204" pitchFamily="34" charset="0"/>
                        </a:rPr>
                        <a:t>Computationally expensive, limited to image detection.</a:t>
                      </a:r>
                      <a:endParaRPr lang="en-US" dirty="0">
                        <a:solidFill>
                          <a:schemeClr val="bg1"/>
                        </a:solidFill>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CE6EC"/>
                    </a:solidFill>
                  </a:tcPr>
                </a:tc>
                <a:extLst>
                  <a:ext uri="{0D108BD9-81ED-4DB2-BD59-A6C34878D82A}">
                    <a16:rowId xmlns:a16="http://schemas.microsoft.com/office/drawing/2014/main" val="4257311967"/>
                  </a:ext>
                </a:extLst>
              </a:tr>
            </a:tbl>
          </a:graphicData>
        </a:graphic>
      </p:graphicFrame>
    </p:spTree>
    <p:extLst>
      <p:ext uri="{BB962C8B-B14F-4D97-AF65-F5344CB8AC3E}">
        <p14:creationId xmlns:p14="http://schemas.microsoft.com/office/powerpoint/2010/main" val="51746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56758-ECC9-C6CD-C301-C123906049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3088AA-50CA-4464-0ED1-DA392A3263AC}"/>
              </a:ext>
            </a:extLst>
          </p:cNvPr>
          <p:cNvSpPr>
            <a:spLocks noGrp="1"/>
          </p:cNvSpPr>
          <p:nvPr>
            <p:ph type="title"/>
          </p:nvPr>
        </p:nvSpPr>
        <p:spPr>
          <a:xfrm>
            <a:off x="550863" y="141309"/>
            <a:ext cx="11090275" cy="601256"/>
          </a:xfrm>
          <a:noFill/>
        </p:spPr>
        <p:txBody>
          <a:bodyPr anchor="t"/>
          <a:lstStyle/>
          <a:p>
            <a:r>
              <a:rPr lang="en-US" dirty="0"/>
              <a:t>Gap Analysis</a:t>
            </a:r>
          </a:p>
        </p:txBody>
      </p:sp>
      <p:graphicFrame>
        <p:nvGraphicFramePr>
          <p:cNvPr id="7" name="Content Placeholder 6">
            <a:extLst>
              <a:ext uri="{FF2B5EF4-FFF2-40B4-BE49-F238E27FC236}">
                <a16:creationId xmlns:a16="http://schemas.microsoft.com/office/drawing/2014/main" id="{73FEC4C5-16EF-DF9A-E1A1-ABEAC64052CD}"/>
              </a:ext>
            </a:extLst>
          </p:cNvPr>
          <p:cNvGraphicFramePr>
            <a:graphicFrameLocks noGrp="1"/>
          </p:cNvGraphicFramePr>
          <p:nvPr>
            <p:ph sz="half" idx="1"/>
            <p:extLst>
              <p:ext uri="{D42A27DB-BD31-4B8C-83A1-F6EECF244321}">
                <p14:modId xmlns:p14="http://schemas.microsoft.com/office/powerpoint/2010/main" val="2646736497"/>
              </p:ext>
            </p:extLst>
          </p:nvPr>
        </p:nvGraphicFramePr>
        <p:xfrm>
          <a:off x="550863" y="923787"/>
          <a:ext cx="11090272" cy="5513070"/>
        </p:xfrm>
        <a:graphic>
          <a:graphicData uri="http://schemas.openxmlformats.org/drawingml/2006/table">
            <a:tbl>
              <a:tblPr bandRow="1">
                <a:tableStyleId>{72833802-FEF1-4C79-8D5D-14CF1EAF98D9}</a:tableStyleId>
              </a:tblPr>
              <a:tblGrid>
                <a:gridCol w="2772568">
                  <a:extLst>
                    <a:ext uri="{9D8B030D-6E8A-4147-A177-3AD203B41FA5}">
                      <a16:colId xmlns:a16="http://schemas.microsoft.com/office/drawing/2014/main" val="1716496793"/>
                    </a:ext>
                  </a:extLst>
                </a:gridCol>
                <a:gridCol w="2772568">
                  <a:extLst>
                    <a:ext uri="{9D8B030D-6E8A-4147-A177-3AD203B41FA5}">
                      <a16:colId xmlns:a16="http://schemas.microsoft.com/office/drawing/2014/main" val="3197751220"/>
                    </a:ext>
                  </a:extLst>
                </a:gridCol>
                <a:gridCol w="2772568">
                  <a:extLst>
                    <a:ext uri="{9D8B030D-6E8A-4147-A177-3AD203B41FA5}">
                      <a16:colId xmlns:a16="http://schemas.microsoft.com/office/drawing/2014/main" val="109005056"/>
                    </a:ext>
                  </a:extLst>
                </a:gridCol>
                <a:gridCol w="2772568">
                  <a:extLst>
                    <a:ext uri="{9D8B030D-6E8A-4147-A177-3AD203B41FA5}">
                      <a16:colId xmlns:a16="http://schemas.microsoft.com/office/drawing/2014/main" val="1828057535"/>
                    </a:ext>
                  </a:extLst>
                </a:gridCol>
              </a:tblGrid>
              <a:tr h="742950">
                <a:tc>
                  <a:txBody>
                    <a:bodyPr/>
                    <a:lstStyle/>
                    <a:p>
                      <a:pPr rtl="0" fontAlgn="t">
                        <a:buNone/>
                      </a:pPr>
                      <a:r>
                        <a:rPr lang="en-US" sz="1800" b="1" i="0" u="none" strike="noStrike">
                          <a:solidFill>
                            <a:srgbClr val="FFFFFF"/>
                          </a:solidFill>
                          <a:effectLst/>
                          <a:latin typeface="Bierstadt" panose="020B0004020202020204" pitchFamily="34" charset="0"/>
                        </a:rPr>
                        <a:t>GAP ANALYSIS</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1380"/>
                    </a:solidFill>
                  </a:tcPr>
                </a:tc>
                <a:tc>
                  <a:txBody>
                    <a:bodyPr/>
                    <a:lstStyle/>
                    <a:p>
                      <a:pPr rtl="0" fontAlgn="t">
                        <a:buNone/>
                      </a:pPr>
                      <a:r>
                        <a:rPr lang="en-US" sz="1800" b="1" i="0" u="none" strike="noStrike">
                          <a:solidFill>
                            <a:srgbClr val="FFFFFF"/>
                          </a:solidFill>
                          <a:effectLst/>
                          <a:latin typeface="Bierstadt" panose="020B0004020202020204" pitchFamily="34" charset="0"/>
                        </a:rPr>
                        <a:t>ACCURACY </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1380"/>
                    </a:solidFill>
                  </a:tcPr>
                </a:tc>
                <a:tc>
                  <a:txBody>
                    <a:bodyPr/>
                    <a:lstStyle/>
                    <a:p>
                      <a:pPr rtl="0" fontAlgn="t">
                        <a:buNone/>
                      </a:pPr>
                      <a:r>
                        <a:rPr lang="en-US" sz="1800" b="1" i="0" u="none" strike="noStrike">
                          <a:solidFill>
                            <a:srgbClr val="FFFFFF"/>
                          </a:solidFill>
                          <a:effectLst/>
                          <a:latin typeface="Bierstadt" panose="020B0004020202020204" pitchFamily="34" charset="0"/>
                        </a:rPr>
                        <a:t>WHAT IT DETECTS </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1380"/>
                    </a:solidFill>
                  </a:tcPr>
                </a:tc>
                <a:tc>
                  <a:txBody>
                    <a:bodyPr/>
                    <a:lstStyle/>
                    <a:p>
                      <a:pPr rtl="0" fontAlgn="t">
                        <a:buNone/>
                      </a:pPr>
                      <a:r>
                        <a:rPr lang="en-US" sz="1800" b="1" i="0" u="none" strike="noStrike">
                          <a:solidFill>
                            <a:srgbClr val="FFFFFF"/>
                          </a:solidFill>
                          <a:effectLst/>
                          <a:latin typeface="Bierstadt" panose="020B0004020202020204" pitchFamily="34" charset="0"/>
                        </a:rPr>
                        <a:t>WEAKNESS OF THE MODEL</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1380"/>
                    </a:solidFill>
                  </a:tcPr>
                </a:tc>
                <a:extLst>
                  <a:ext uri="{0D108BD9-81ED-4DB2-BD59-A6C34878D82A}">
                    <a16:rowId xmlns:a16="http://schemas.microsoft.com/office/drawing/2014/main" val="72564927"/>
                  </a:ext>
                </a:extLst>
              </a:tr>
              <a:tr h="866775">
                <a:tc>
                  <a:txBody>
                    <a:bodyPr/>
                    <a:lstStyle/>
                    <a:p>
                      <a:pPr rtl="0" fontAlgn="t">
                        <a:buNone/>
                      </a:pPr>
                      <a:r>
                        <a:rPr lang="en-US" sz="1800" b="0" i="0" u="none" strike="noStrike">
                          <a:solidFill>
                            <a:srgbClr val="000000"/>
                          </a:solidFill>
                          <a:effectLst/>
                          <a:latin typeface="Bierstadt" panose="020B0004020202020204" pitchFamily="34" charset="0"/>
                        </a:rPr>
                        <a:t>Deepfake Detection Using Deep Learning Methods: A Systematic and Comprehensive Review [5]</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6CAD7"/>
                    </a:solidFill>
                  </a:tcPr>
                </a:tc>
                <a:tc>
                  <a:txBody>
                    <a:bodyPr/>
                    <a:lstStyle/>
                    <a:p>
                      <a:pPr rtl="0" fontAlgn="t">
                        <a:buNone/>
                      </a:pPr>
                      <a:r>
                        <a:rPr lang="en-US" sz="1800" b="0" i="0" u="none" strike="noStrike">
                          <a:solidFill>
                            <a:srgbClr val="000000"/>
                          </a:solidFill>
                          <a:effectLst/>
                          <a:latin typeface="Bierstadt" panose="020B0004020202020204" pitchFamily="34" charset="0"/>
                        </a:rPr>
                        <a:t>N/A</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6CAD7"/>
                    </a:solidFill>
                  </a:tcPr>
                </a:tc>
                <a:tc>
                  <a:txBody>
                    <a:bodyPr/>
                    <a:lstStyle/>
                    <a:p>
                      <a:pPr rtl="0" fontAlgn="t">
                        <a:buNone/>
                      </a:pPr>
                      <a:r>
                        <a:rPr lang="en-US" sz="1800" b="0" i="0" u="none" strike="noStrike">
                          <a:solidFill>
                            <a:srgbClr val="000000"/>
                          </a:solidFill>
                          <a:effectLst/>
                          <a:latin typeface="Bierstadt" panose="020B0004020202020204" pitchFamily="34" charset="0"/>
                        </a:rPr>
                        <a:t>N/A</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6CAD7"/>
                    </a:solidFill>
                  </a:tcPr>
                </a:tc>
                <a:tc>
                  <a:txBody>
                    <a:bodyPr/>
                    <a:lstStyle/>
                    <a:p>
                      <a:pPr rtl="0" fontAlgn="t">
                        <a:buNone/>
                      </a:pPr>
                      <a:r>
                        <a:rPr lang="en-US" sz="1800" b="0" i="0" u="none" strike="noStrike">
                          <a:solidFill>
                            <a:srgbClr val="000000"/>
                          </a:solidFill>
                          <a:effectLst/>
                          <a:latin typeface="Bierstadt" panose="020B0004020202020204" pitchFamily="34" charset="0"/>
                        </a:rPr>
                        <a:t>No novel solutions; focuses on reviewing existing methods.</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6CAD7"/>
                    </a:solidFill>
                  </a:tcPr>
                </a:tc>
                <a:extLst>
                  <a:ext uri="{0D108BD9-81ED-4DB2-BD59-A6C34878D82A}">
                    <a16:rowId xmlns:a16="http://schemas.microsoft.com/office/drawing/2014/main" val="2671605773"/>
                  </a:ext>
                </a:extLst>
              </a:tr>
              <a:tr h="866775">
                <a:tc>
                  <a:txBody>
                    <a:bodyPr/>
                    <a:lstStyle/>
                    <a:p>
                      <a:pPr rtl="0" fontAlgn="t">
                        <a:buNone/>
                      </a:pPr>
                      <a:r>
                        <a:rPr lang="en-US" sz="1800" b="0" i="0" u="none" strike="noStrike">
                          <a:solidFill>
                            <a:srgbClr val="000000"/>
                          </a:solidFill>
                          <a:effectLst/>
                          <a:latin typeface="Bierstadt" panose="020B0004020202020204" pitchFamily="34" charset="0"/>
                        </a:rPr>
                        <a:t>Detection of Fake Images via the Ensemble of Deep Representations from Multi Color Spaces [6]</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CE6EC"/>
                    </a:solidFill>
                  </a:tcPr>
                </a:tc>
                <a:tc>
                  <a:txBody>
                    <a:bodyPr/>
                    <a:lstStyle/>
                    <a:p>
                      <a:pPr rtl="0" fontAlgn="t">
                        <a:buNone/>
                      </a:pPr>
                      <a:r>
                        <a:rPr lang="en-US" sz="1800" b="0" i="0" u="none" strike="noStrike">
                          <a:solidFill>
                            <a:srgbClr val="000000"/>
                          </a:solidFill>
                          <a:effectLst/>
                          <a:latin typeface="Bierstadt" panose="020B0004020202020204" pitchFamily="34" charset="0"/>
                        </a:rPr>
                        <a:t>N/A</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CE6EC"/>
                    </a:solidFill>
                  </a:tcPr>
                </a:tc>
                <a:tc>
                  <a:txBody>
                    <a:bodyPr/>
                    <a:lstStyle/>
                    <a:p>
                      <a:pPr rtl="0" fontAlgn="t">
                        <a:buNone/>
                      </a:pPr>
                      <a:r>
                        <a:rPr lang="en-US" sz="1800" b="0" i="0" u="none" strike="noStrike">
                          <a:solidFill>
                            <a:srgbClr val="000000"/>
                          </a:solidFill>
                          <a:effectLst/>
                          <a:latin typeface="Bierstadt" panose="020B0004020202020204" pitchFamily="34" charset="0"/>
                        </a:rPr>
                        <a:t>Image</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CE6EC"/>
                    </a:solidFill>
                  </a:tcPr>
                </a:tc>
                <a:tc>
                  <a:txBody>
                    <a:bodyPr/>
                    <a:lstStyle/>
                    <a:p>
                      <a:pPr rtl="0" fontAlgn="t">
                        <a:buNone/>
                      </a:pPr>
                      <a:r>
                        <a:rPr lang="en-US" sz="1800" b="0" i="0" u="none" strike="noStrike">
                          <a:solidFill>
                            <a:srgbClr val="000000"/>
                          </a:solidFill>
                          <a:effectLst/>
                          <a:latin typeface="Bierstadt" panose="020B0004020202020204" pitchFamily="34" charset="0"/>
                        </a:rPr>
                        <a:t>Limited to images, not effective for video deepfakes.</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CE6EC"/>
                    </a:solidFill>
                  </a:tcPr>
                </a:tc>
                <a:extLst>
                  <a:ext uri="{0D108BD9-81ED-4DB2-BD59-A6C34878D82A}">
                    <a16:rowId xmlns:a16="http://schemas.microsoft.com/office/drawing/2014/main" val="289513708"/>
                  </a:ext>
                </a:extLst>
              </a:tr>
              <a:tr h="866775">
                <a:tc>
                  <a:txBody>
                    <a:bodyPr/>
                    <a:lstStyle/>
                    <a:p>
                      <a:pPr rtl="0" fontAlgn="t">
                        <a:buNone/>
                      </a:pPr>
                      <a:r>
                        <a:rPr lang="en-US" sz="1800" b="0" i="0" u="none" strike="noStrike">
                          <a:solidFill>
                            <a:srgbClr val="000000"/>
                          </a:solidFill>
                          <a:effectLst/>
                          <a:latin typeface="Bierstadt" panose="020B0004020202020204" pitchFamily="34" charset="0"/>
                        </a:rPr>
                        <a:t>Cross-Forgery Analysis of Vision Transformers and CNNs for Deepfake Image Detection [7]</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6CAD7"/>
                    </a:solidFill>
                  </a:tcPr>
                </a:tc>
                <a:tc>
                  <a:txBody>
                    <a:bodyPr/>
                    <a:lstStyle/>
                    <a:p>
                      <a:pPr rtl="0" fontAlgn="t">
                        <a:buNone/>
                      </a:pPr>
                      <a:r>
                        <a:rPr lang="en-US" sz="1800" b="0" i="0" u="none" strike="noStrike">
                          <a:solidFill>
                            <a:srgbClr val="000000"/>
                          </a:solidFill>
                          <a:effectLst/>
                          <a:latin typeface="Bierstadt" panose="020B0004020202020204" pitchFamily="34" charset="0"/>
                        </a:rPr>
                        <a:t>N/A</a:t>
                      </a:r>
                      <a:endParaRPr lang="en-US">
                        <a:effectLst/>
                      </a:endParaRPr>
                    </a:p>
                    <a:p>
                      <a:pPr fontAlgn="t">
                        <a:buNone/>
                      </a:pPr>
                      <a:br>
                        <a:rPr lang="en-US">
                          <a:effectLst/>
                        </a:rPr>
                      </a:b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6CAD7"/>
                    </a:solidFill>
                  </a:tcPr>
                </a:tc>
                <a:tc>
                  <a:txBody>
                    <a:bodyPr/>
                    <a:lstStyle/>
                    <a:p>
                      <a:pPr rtl="0" fontAlgn="t">
                        <a:buNone/>
                      </a:pPr>
                      <a:r>
                        <a:rPr lang="en-US" sz="1800" b="0" i="0" u="none" strike="noStrike">
                          <a:solidFill>
                            <a:srgbClr val="000000"/>
                          </a:solidFill>
                          <a:effectLst/>
                          <a:latin typeface="Bierstadt" panose="020B0004020202020204" pitchFamily="34" charset="0"/>
                        </a:rPr>
                        <a:t>Image</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6CAD7"/>
                    </a:solidFill>
                  </a:tcPr>
                </a:tc>
                <a:tc>
                  <a:txBody>
                    <a:bodyPr/>
                    <a:lstStyle/>
                    <a:p>
                      <a:pPr rtl="0" fontAlgn="t">
                        <a:buNone/>
                      </a:pPr>
                      <a:r>
                        <a:rPr lang="en-US" sz="1800" b="0" i="0" u="none" strike="noStrike">
                          <a:solidFill>
                            <a:srgbClr val="000000"/>
                          </a:solidFill>
                          <a:effectLst/>
                          <a:latin typeface="Bierstadt" panose="020B0004020202020204" pitchFamily="34" charset="0"/>
                        </a:rPr>
                        <a:t>Requires large training data and computational resources.</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6CAD7"/>
                    </a:solidFill>
                  </a:tcPr>
                </a:tc>
                <a:extLst>
                  <a:ext uri="{0D108BD9-81ED-4DB2-BD59-A6C34878D82A}">
                    <a16:rowId xmlns:a16="http://schemas.microsoft.com/office/drawing/2014/main" val="1295458564"/>
                  </a:ext>
                </a:extLst>
              </a:tr>
              <a:tr h="866775">
                <a:tc>
                  <a:txBody>
                    <a:bodyPr/>
                    <a:lstStyle/>
                    <a:p>
                      <a:pPr rtl="0" fontAlgn="t">
                        <a:buNone/>
                      </a:pPr>
                      <a:r>
                        <a:rPr lang="en-US" sz="1800" b="0" i="0" u="none" strike="noStrike">
                          <a:solidFill>
                            <a:srgbClr val="000000"/>
                          </a:solidFill>
                          <a:effectLst/>
                          <a:latin typeface="Bierstadt" panose="020B0004020202020204" pitchFamily="34" charset="0"/>
                        </a:rPr>
                        <a:t>Explaining Deepfake Detection by Analyzing Image Matching [8]</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CE6EC"/>
                    </a:solidFill>
                  </a:tcPr>
                </a:tc>
                <a:tc>
                  <a:txBody>
                    <a:bodyPr/>
                    <a:lstStyle/>
                    <a:p>
                      <a:pPr rtl="0" fontAlgn="t">
                        <a:buNone/>
                      </a:pPr>
                      <a:r>
                        <a:rPr lang="en-US" sz="1800" b="0" i="0" u="none" strike="noStrike">
                          <a:solidFill>
                            <a:srgbClr val="000000"/>
                          </a:solidFill>
                          <a:effectLst/>
                          <a:latin typeface="Bierstadt" panose="020B0004020202020204" pitchFamily="34" charset="0"/>
                        </a:rPr>
                        <a:t>Moderate </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CE6EC"/>
                    </a:solidFill>
                  </a:tcPr>
                </a:tc>
                <a:tc>
                  <a:txBody>
                    <a:bodyPr/>
                    <a:lstStyle/>
                    <a:p>
                      <a:pPr rtl="0" fontAlgn="t">
                        <a:buNone/>
                      </a:pPr>
                      <a:r>
                        <a:rPr lang="en-US" sz="1800" b="0" i="0" u="none" strike="noStrike">
                          <a:solidFill>
                            <a:srgbClr val="000000"/>
                          </a:solidFill>
                          <a:effectLst/>
                          <a:latin typeface="Bierstadt" panose="020B0004020202020204" pitchFamily="34" charset="0"/>
                        </a:rPr>
                        <a:t>Video</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CE6EC"/>
                    </a:solidFill>
                  </a:tcPr>
                </a:tc>
                <a:tc>
                  <a:txBody>
                    <a:bodyPr/>
                    <a:lstStyle/>
                    <a:p>
                      <a:pPr rtl="0" fontAlgn="t">
                        <a:buNone/>
                      </a:pPr>
                      <a:r>
                        <a:rPr lang="en-US" sz="1800" b="0" i="0" u="none" strike="noStrike">
                          <a:solidFill>
                            <a:srgbClr val="000000"/>
                          </a:solidFill>
                          <a:effectLst/>
                          <a:latin typeface="Bierstadt" panose="020B0004020202020204" pitchFamily="34" charset="0"/>
                        </a:rPr>
                        <a:t>Less effective with low-quality or dynamic video content.</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CE6EC"/>
                    </a:solidFill>
                  </a:tcPr>
                </a:tc>
                <a:extLst>
                  <a:ext uri="{0D108BD9-81ED-4DB2-BD59-A6C34878D82A}">
                    <a16:rowId xmlns:a16="http://schemas.microsoft.com/office/drawing/2014/main" val="767884850"/>
                  </a:ext>
                </a:extLst>
              </a:tr>
            </a:tbl>
          </a:graphicData>
        </a:graphic>
      </p:graphicFrame>
    </p:spTree>
    <p:extLst>
      <p:ext uri="{BB962C8B-B14F-4D97-AF65-F5344CB8AC3E}">
        <p14:creationId xmlns:p14="http://schemas.microsoft.com/office/powerpoint/2010/main" val="3274933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C4558-0B75-E577-88BF-6C0061F017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AEFBFA-F3C6-CE39-67E4-86FD3431AF86}"/>
              </a:ext>
            </a:extLst>
          </p:cNvPr>
          <p:cNvSpPr>
            <a:spLocks noGrp="1"/>
          </p:cNvSpPr>
          <p:nvPr>
            <p:ph type="title"/>
          </p:nvPr>
        </p:nvSpPr>
        <p:spPr>
          <a:xfrm>
            <a:off x="550863" y="373222"/>
            <a:ext cx="11090275" cy="601256"/>
          </a:xfrm>
          <a:noFill/>
        </p:spPr>
        <p:txBody>
          <a:bodyPr anchor="t"/>
          <a:lstStyle/>
          <a:p>
            <a:r>
              <a:rPr lang="en-US" dirty="0"/>
              <a:t>Gap Analysis</a:t>
            </a:r>
          </a:p>
        </p:txBody>
      </p:sp>
      <p:graphicFrame>
        <p:nvGraphicFramePr>
          <p:cNvPr id="6" name="Content Placeholder 5">
            <a:extLst>
              <a:ext uri="{FF2B5EF4-FFF2-40B4-BE49-F238E27FC236}">
                <a16:creationId xmlns:a16="http://schemas.microsoft.com/office/drawing/2014/main" id="{017507CC-2C91-4CA7-3369-2B17600BEC4C}"/>
              </a:ext>
            </a:extLst>
          </p:cNvPr>
          <p:cNvGraphicFramePr>
            <a:graphicFrameLocks noGrp="1"/>
          </p:cNvGraphicFramePr>
          <p:nvPr>
            <p:ph sz="half" idx="1"/>
          </p:nvPr>
        </p:nvGraphicFramePr>
        <p:xfrm>
          <a:off x="550863" y="1917700"/>
          <a:ext cx="11090272" cy="3676650"/>
        </p:xfrm>
        <a:graphic>
          <a:graphicData uri="http://schemas.openxmlformats.org/drawingml/2006/table">
            <a:tbl>
              <a:tblPr bandRow="1">
                <a:tableStyleId>{72833802-FEF1-4C79-8D5D-14CF1EAF98D9}</a:tableStyleId>
              </a:tblPr>
              <a:tblGrid>
                <a:gridCol w="2772568">
                  <a:extLst>
                    <a:ext uri="{9D8B030D-6E8A-4147-A177-3AD203B41FA5}">
                      <a16:colId xmlns:a16="http://schemas.microsoft.com/office/drawing/2014/main" val="3877293106"/>
                    </a:ext>
                  </a:extLst>
                </a:gridCol>
                <a:gridCol w="2772568">
                  <a:extLst>
                    <a:ext uri="{9D8B030D-6E8A-4147-A177-3AD203B41FA5}">
                      <a16:colId xmlns:a16="http://schemas.microsoft.com/office/drawing/2014/main" val="1757026014"/>
                    </a:ext>
                  </a:extLst>
                </a:gridCol>
                <a:gridCol w="2772568">
                  <a:extLst>
                    <a:ext uri="{9D8B030D-6E8A-4147-A177-3AD203B41FA5}">
                      <a16:colId xmlns:a16="http://schemas.microsoft.com/office/drawing/2014/main" val="3032010479"/>
                    </a:ext>
                  </a:extLst>
                </a:gridCol>
                <a:gridCol w="2772568">
                  <a:extLst>
                    <a:ext uri="{9D8B030D-6E8A-4147-A177-3AD203B41FA5}">
                      <a16:colId xmlns:a16="http://schemas.microsoft.com/office/drawing/2014/main" val="3594665054"/>
                    </a:ext>
                  </a:extLst>
                </a:gridCol>
              </a:tblGrid>
              <a:tr h="742950">
                <a:tc>
                  <a:txBody>
                    <a:bodyPr/>
                    <a:lstStyle/>
                    <a:p>
                      <a:pPr rtl="0" fontAlgn="t">
                        <a:buNone/>
                      </a:pPr>
                      <a:r>
                        <a:rPr lang="en-US" sz="1800" b="1" i="0" u="none" strike="noStrike">
                          <a:solidFill>
                            <a:srgbClr val="FFFFFF"/>
                          </a:solidFill>
                          <a:effectLst/>
                          <a:latin typeface="Bierstadt" panose="020B0004020202020204" pitchFamily="34" charset="0"/>
                        </a:rPr>
                        <a:t>GAP ANALYSIS</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1380"/>
                    </a:solidFill>
                  </a:tcPr>
                </a:tc>
                <a:tc>
                  <a:txBody>
                    <a:bodyPr/>
                    <a:lstStyle/>
                    <a:p>
                      <a:pPr rtl="0" fontAlgn="t">
                        <a:buNone/>
                      </a:pPr>
                      <a:r>
                        <a:rPr lang="en-US" sz="1800" b="1" i="0" u="none" strike="noStrike">
                          <a:solidFill>
                            <a:srgbClr val="FFFFFF"/>
                          </a:solidFill>
                          <a:effectLst/>
                          <a:latin typeface="Bierstadt" panose="020B0004020202020204" pitchFamily="34" charset="0"/>
                        </a:rPr>
                        <a:t>ACCURACY </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1380"/>
                    </a:solidFill>
                  </a:tcPr>
                </a:tc>
                <a:tc>
                  <a:txBody>
                    <a:bodyPr/>
                    <a:lstStyle/>
                    <a:p>
                      <a:pPr rtl="0" fontAlgn="t">
                        <a:buNone/>
                      </a:pPr>
                      <a:r>
                        <a:rPr lang="en-US" sz="1800" b="1" i="0" u="none" strike="noStrike">
                          <a:solidFill>
                            <a:srgbClr val="FFFFFF"/>
                          </a:solidFill>
                          <a:effectLst/>
                          <a:latin typeface="Bierstadt" panose="020B0004020202020204" pitchFamily="34" charset="0"/>
                        </a:rPr>
                        <a:t>WHAT IT DETECTS </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1380"/>
                    </a:solidFill>
                  </a:tcPr>
                </a:tc>
                <a:tc>
                  <a:txBody>
                    <a:bodyPr/>
                    <a:lstStyle/>
                    <a:p>
                      <a:pPr rtl="0" fontAlgn="t">
                        <a:buNone/>
                      </a:pPr>
                      <a:r>
                        <a:rPr lang="en-US" sz="1800" b="1" i="0" u="none" strike="noStrike">
                          <a:solidFill>
                            <a:srgbClr val="FFFFFF"/>
                          </a:solidFill>
                          <a:effectLst/>
                          <a:latin typeface="Bierstadt" panose="020B0004020202020204" pitchFamily="34" charset="0"/>
                        </a:rPr>
                        <a:t>WEAKNESS OF THE MODEL</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A1380"/>
                    </a:solidFill>
                  </a:tcPr>
                </a:tc>
                <a:extLst>
                  <a:ext uri="{0D108BD9-81ED-4DB2-BD59-A6C34878D82A}">
                    <a16:rowId xmlns:a16="http://schemas.microsoft.com/office/drawing/2014/main" val="4168183279"/>
                  </a:ext>
                </a:extLst>
              </a:tr>
              <a:tr h="866775">
                <a:tc>
                  <a:txBody>
                    <a:bodyPr/>
                    <a:lstStyle/>
                    <a:p>
                      <a:pPr rtl="0" fontAlgn="t">
                        <a:buNone/>
                      </a:pPr>
                      <a:r>
                        <a:rPr lang="en-US" sz="1800" b="0" i="0" u="none" strike="noStrike">
                          <a:solidFill>
                            <a:srgbClr val="000000"/>
                          </a:solidFill>
                          <a:effectLst/>
                          <a:latin typeface="Bierstadt" panose="020B0004020202020204" pitchFamily="34" charset="0"/>
                        </a:rPr>
                        <a:t>Deepfakes Generation and Detection: State-of-the-art, Open Challenges, Countermeasures, and Way Forward [9]</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6CAD7"/>
                    </a:solidFill>
                  </a:tcPr>
                </a:tc>
                <a:tc>
                  <a:txBody>
                    <a:bodyPr/>
                    <a:lstStyle/>
                    <a:p>
                      <a:pPr rtl="0" fontAlgn="t">
                        <a:buNone/>
                      </a:pPr>
                      <a:r>
                        <a:rPr lang="en-US" sz="1800" b="0" i="0" u="none" strike="noStrike">
                          <a:solidFill>
                            <a:srgbClr val="000000"/>
                          </a:solidFill>
                          <a:effectLst/>
                          <a:latin typeface="Bierstadt" panose="020B0004020202020204" pitchFamily="34" charset="0"/>
                        </a:rPr>
                        <a:t>N/A</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6CAD7"/>
                    </a:solidFill>
                  </a:tcPr>
                </a:tc>
                <a:tc>
                  <a:txBody>
                    <a:bodyPr/>
                    <a:lstStyle/>
                    <a:p>
                      <a:pPr rtl="0" fontAlgn="t">
                        <a:buNone/>
                      </a:pPr>
                      <a:r>
                        <a:rPr lang="en-US" sz="1800" b="0" i="0" u="none" strike="noStrike">
                          <a:solidFill>
                            <a:srgbClr val="000000"/>
                          </a:solidFill>
                          <a:effectLst/>
                          <a:latin typeface="Bierstadt" panose="020B0004020202020204" pitchFamily="34" charset="0"/>
                        </a:rPr>
                        <a:t>Video</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6CAD7"/>
                    </a:solidFill>
                  </a:tcPr>
                </a:tc>
                <a:tc>
                  <a:txBody>
                    <a:bodyPr/>
                    <a:lstStyle/>
                    <a:p>
                      <a:pPr rtl="0" fontAlgn="t">
                        <a:buNone/>
                      </a:pPr>
                      <a:r>
                        <a:rPr lang="en-US" sz="1800" b="0" i="0" u="none" strike="noStrike">
                          <a:solidFill>
                            <a:srgbClr val="000000"/>
                          </a:solidFill>
                          <a:effectLst/>
                          <a:latin typeface="Bierstadt" panose="020B0004020202020204" pitchFamily="34" charset="0"/>
                        </a:rPr>
                        <a:t>Struggles with low-resolution videos.</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6CAD7"/>
                    </a:solidFill>
                  </a:tcPr>
                </a:tc>
                <a:extLst>
                  <a:ext uri="{0D108BD9-81ED-4DB2-BD59-A6C34878D82A}">
                    <a16:rowId xmlns:a16="http://schemas.microsoft.com/office/drawing/2014/main" val="4020144551"/>
                  </a:ext>
                </a:extLst>
              </a:tr>
              <a:tr h="866775">
                <a:tc>
                  <a:txBody>
                    <a:bodyPr/>
                    <a:lstStyle/>
                    <a:p>
                      <a:pPr rtl="0" fontAlgn="t">
                        <a:buNone/>
                      </a:pPr>
                      <a:r>
                        <a:rPr lang="en-US" sz="1800" b="0" i="0" u="none" strike="noStrike">
                          <a:solidFill>
                            <a:srgbClr val="000000"/>
                          </a:solidFill>
                          <a:effectLst/>
                          <a:latin typeface="Bierstadt" panose="020B0004020202020204" pitchFamily="34" charset="0"/>
                        </a:rPr>
                        <a:t>Deepfake Detection Using Deep Learning Methods: A Systematic and Comprehensive Review [10]</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CE6EC"/>
                    </a:solidFill>
                  </a:tcPr>
                </a:tc>
                <a:tc>
                  <a:txBody>
                    <a:bodyPr/>
                    <a:lstStyle/>
                    <a:p>
                      <a:pPr rtl="0" fontAlgn="t">
                        <a:buNone/>
                      </a:pPr>
                      <a:r>
                        <a:rPr lang="en-US" sz="1800" b="0" i="0" u="none" strike="noStrike">
                          <a:solidFill>
                            <a:srgbClr val="000000"/>
                          </a:solidFill>
                          <a:effectLst/>
                          <a:latin typeface="Bierstadt" panose="020B0004020202020204" pitchFamily="34" charset="0"/>
                        </a:rPr>
                        <a:t>N/A</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CE6EC"/>
                    </a:solidFill>
                  </a:tcPr>
                </a:tc>
                <a:tc>
                  <a:txBody>
                    <a:bodyPr/>
                    <a:lstStyle/>
                    <a:p>
                      <a:pPr rtl="0" fontAlgn="t">
                        <a:buNone/>
                      </a:pPr>
                      <a:r>
                        <a:rPr lang="en-US" sz="1800" b="0" i="0" u="none" strike="noStrike">
                          <a:solidFill>
                            <a:srgbClr val="000000"/>
                          </a:solidFill>
                          <a:effectLst/>
                          <a:latin typeface="Bierstadt" panose="020B0004020202020204" pitchFamily="34" charset="0"/>
                        </a:rPr>
                        <a:t>N/A</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CE6EC"/>
                    </a:solidFill>
                  </a:tcPr>
                </a:tc>
                <a:tc>
                  <a:txBody>
                    <a:bodyPr/>
                    <a:lstStyle/>
                    <a:p>
                      <a:pPr rtl="0" fontAlgn="t">
                        <a:buNone/>
                      </a:pPr>
                      <a:r>
                        <a:rPr lang="en-US" sz="1800" b="0" i="0" u="none" strike="noStrike">
                          <a:solidFill>
                            <a:srgbClr val="000000"/>
                          </a:solidFill>
                          <a:effectLst/>
                          <a:latin typeface="Bierstadt" panose="020B0004020202020204" pitchFamily="34" charset="0"/>
                        </a:rPr>
                        <a:t>Lacks practical detection methods, focuses on existing research.</a:t>
                      </a:r>
                      <a:endParaRPr 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CE6EC"/>
                    </a:solidFill>
                  </a:tcPr>
                </a:tc>
                <a:extLst>
                  <a:ext uri="{0D108BD9-81ED-4DB2-BD59-A6C34878D82A}">
                    <a16:rowId xmlns:a16="http://schemas.microsoft.com/office/drawing/2014/main" val="1054743909"/>
                  </a:ext>
                </a:extLst>
              </a:tr>
            </a:tbl>
          </a:graphicData>
        </a:graphic>
      </p:graphicFrame>
    </p:spTree>
    <p:extLst>
      <p:ext uri="{BB962C8B-B14F-4D97-AF65-F5344CB8AC3E}">
        <p14:creationId xmlns:p14="http://schemas.microsoft.com/office/powerpoint/2010/main" val="872648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221064" y="0"/>
            <a:ext cx="11090274" cy="1332000"/>
          </a:xfrm>
          <a:noFill/>
        </p:spPr>
        <p:txBody>
          <a:bodyPr lIns="0">
            <a:normAutofit/>
          </a:bodyPr>
          <a:lstStyle/>
          <a:p>
            <a:r>
              <a:rPr lang="en-IN" dirty="0"/>
              <a:t>PROBLEM STATEMENT</a:t>
            </a:r>
            <a:endParaRPr lang="en-US" dirty="0"/>
          </a:p>
        </p:txBody>
      </p:sp>
      <p:sp>
        <p:nvSpPr>
          <p:cNvPr id="6" name="Content Placeholder 5">
            <a:extLst>
              <a:ext uri="{FF2B5EF4-FFF2-40B4-BE49-F238E27FC236}">
                <a16:creationId xmlns:a16="http://schemas.microsoft.com/office/drawing/2014/main" id="{6FF5A4F9-BC73-710A-30ED-C74EE86274F7}"/>
              </a:ext>
            </a:extLst>
          </p:cNvPr>
          <p:cNvSpPr>
            <a:spLocks noGrp="1"/>
          </p:cNvSpPr>
          <p:nvPr>
            <p:ph sz="half" idx="1"/>
          </p:nvPr>
        </p:nvSpPr>
        <p:spPr>
          <a:xfrm>
            <a:off x="221064" y="1965095"/>
            <a:ext cx="11786716" cy="3995650"/>
          </a:xfrm>
        </p:spPr>
        <p:txBody>
          <a:bodyPr>
            <a:normAutofit/>
          </a:bodyPr>
          <a:lstStyle/>
          <a:p>
            <a:r>
              <a:rPr lang="en-US" sz="2400" dirty="0"/>
              <a:t>To design and implement a system that utilizes deep learning techniques to detect and prevent deepfake content across images, audio, and video formats, aiming to improve detection accuracy and reduce false positives, thereby strengthening digital media trust and security.</a:t>
            </a:r>
          </a:p>
          <a:p>
            <a:r>
              <a:rPr lang="en-US" sz="2400" dirty="0"/>
              <a:t>Development of an efficient system which will be able to identify deepfake media of all spectrums </a:t>
            </a:r>
            <a:r>
              <a:rPr lang="en-US" sz="2400" dirty="0" err="1"/>
              <a:t>i.e</a:t>
            </a:r>
            <a:r>
              <a:rPr lang="en-US" sz="2400" dirty="0"/>
              <a:t> image, audio, &amp; video.</a:t>
            </a:r>
          </a:p>
        </p:txBody>
      </p:sp>
    </p:spTree>
    <p:extLst>
      <p:ext uri="{BB962C8B-B14F-4D97-AF65-F5344CB8AC3E}">
        <p14:creationId xmlns:p14="http://schemas.microsoft.com/office/powerpoint/2010/main" val="2767094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F6B08-7069-DFE5-7545-D451DF6165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52EBD6-DD45-060A-EC1E-0CF0244BAB7D}"/>
              </a:ext>
            </a:extLst>
          </p:cNvPr>
          <p:cNvSpPr>
            <a:spLocks noGrp="1"/>
          </p:cNvSpPr>
          <p:nvPr>
            <p:ph type="title"/>
          </p:nvPr>
        </p:nvSpPr>
        <p:spPr>
          <a:xfrm>
            <a:off x="4572000" y="557826"/>
            <a:ext cx="3084844" cy="678857"/>
          </a:xfrm>
          <a:noFill/>
        </p:spPr>
        <p:txBody>
          <a:bodyPr lIns="0">
            <a:normAutofit/>
          </a:bodyPr>
          <a:lstStyle/>
          <a:p>
            <a:r>
              <a:rPr lang="en-IN" dirty="0"/>
              <a:t>OBJECTIVES</a:t>
            </a:r>
            <a:endParaRPr lang="en-US" dirty="0"/>
          </a:p>
        </p:txBody>
      </p:sp>
      <p:sp>
        <p:nvSpPr>
          <p:cNvPr id="6" name="Content Placeholder 5">
            <a:extLst>
              <a:ext uri="{FF2B5EF4-FFF2-40B4-BE49-F238E27FC236}">
                <a16:creationId xmlns:a16="http://schemas.microsoft.com/office/drawing/2014/main" id="{9655C0BF-6FF4-44B0-90BE-85F01723E0EE}"/>
              </a:ext>
            </a:extLst>
          </p:cNvPr>
          <p:cNvSpPr>
            <a:spLocks noGrp="1"/>
          </p:cNvSpPr>
          <p:nvPr>
            <p:ph sz="half" idx="1"/>
          </p:nvPr>
        </p:nvSpPr>
        <p:spPr>
          <a:xfrm>
            <a:off x="1009859" y="1431175"/>
            <a:ext cx="10209125" cy="3995650"/>
          </a:xfrm>
        </p:spPr>
        <p:txBody>
          <a:bodyPr>
            <a:normAutofit/>
          </a:bodyPr>
          <a:lstStyle/>
          <a:p>
            <a:pPr marL="285750" indent="-285750">
              <a:buFont typeface="Arial" panose="020B0604020202020204" pitchFamily="34" charset="0"/>
              <a:buChar char="•"/>
            </a:pPr>
            <a:r>
              <a:rPr lang="en-US" sz="2000" dirty="0"/>
              <a:t>To design and implement a system that utilizes deep learning techniques to detect and prevent deepfake content across images, audio, and video formats, aiming to improve detection accuracy and reduce false positives, thereby strengthening digital media trust and security.</a:t>
            </a:r>
            <a:br>
              <a:rPr lang="en-US" sz="2000" dirty="0"/>
            </a:br>
            <a:endParaRPr lang="en-US" sz="2000" dirty="0"/>
          </a:p>
          <a:p>
            <a:pPr marL="285750" indent="-285750">
              <a:buFont typeface="Arial" panose="020B0604020202020204" pitchFamily="34" charset="0"/>
              <a:buChar char="•"/>
            </a:pPr>
            <a:r>
              <a:rPr lang="en-US" sz="2000" dirty="0"/>
              <a:t>Development of an efficient system which will be able to identify deepfake media of all spectrums </a:t>
            </a:r>
            <a:r>
              <a:rPr lang="en-US" sz="2000" dirty="0" err="1"/>
              <a:t>i.e</a:t>
            </a:r>
            <a:r>
              <a:rPr lang="en-US" sz="2000" dirty="0"/>
              <a:t> image, audio, &amp; video accurately and display it to the user on the UI itself.</a:t>
            </a:r>
            <a:br>
              <a:rPr lang="en-US" sz="2000" dirty="0"/>
            </a:br>
            <a:endParaRPr lang="en-US" sz="2000" dirty="0"/>
          </a:p>
          <a:p>
            <a:pPr marL="285750" indent="-285750">
              <a:buFont typeface="Arial" panose="020B0604020202020204" pitchFamily="34" charset="0"/>
              <a:buChar char="•"/>
            </a:pPr>
            <a:r>
              <a:rPr lang="en-US" sz="2000" dirty="0"/>
              <a:t>UI must be easy to use and understand to non tech users too they must be able to upload the files without any difficulty or any compatibility issues.</a:t>
            </a:r>
          </a:p>
        </p:txBody>
      </p:sp>
    </p:spTree>
    <p:extLst>
      <p:ext uri="{BB962C8B-B14F-4D97-AF65-F5344CB8AC3E}">
        <p14:creationId xmlns:p14="http://schemas.microsoft.com/office/powerpoint/2010/main" val="2558058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125436" y="80389"/>
            <a:ext cx="1941128" cy="623886"/>
          </a:xfrm>
        </p:spPr>
        <p:txBody>
          <a:bodyPr/>
          <a:lstStyle/>
          <a:p>
            <a:r>
              <a:rPr lang="en-US" dirty="0"/>
              <a:t>Agenda</a:t>
            </a: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1224758" y="874207"/>
            <a:ext cx="4031185" cy="5716624"/>
          </a:xfrm>
        </p:spPr>
        <p:txBody>
          <a:bodyPr vert="horz" wrap="square" lIns="0" tIns="0" rIns="0" bIns="0" rtlCol="0" anchor="t">
            <a:noAutofit/>
          </a:bodyPr>
          <a:lstStyle/>
          <a:p>
            <a:pPr marL="285750" indent="-285750">
              <a:lnSpc>
                <a:spcPct val="90000"/>
              </a:lnSpc>
              <a:buFont typeface="Arial" panose="020B0604020202020204" pitchFamily="34" charset="0"/>
              <a:buChar char="•"/>
            </a:pPr>
            <a:r>
              <a:rPr lang="en-US" sz="1600" dirty="0">
                <a:solidFill>
                  <a:srgbClr val="FFFFFF"/>
                </a:solidFill>
                <a:latin typeface="Gill Sans MT"/>
                <a:cs typeface="Arial"/>
              </a:rPr>
              <a:t>INTRODUCTION</a:t>
            </a:r>
            <a:br>
              <a:rPr lang="en-US" sz="1600" dirty="0"/>
            </a:br>
            <a:endParaRPr lang="en-US" sz="1600" dirty="0"/>
          </a:p>
          <a:p>
            <a:pPr marL="285750" indent="-285750">
              <a:lnSpc>
                <a:spcPct val="90000"/>
              </a:lnSpc>
              <a:buFont typeface="Arial" panose="020B0604020202020204" pitchFamily="34" charset="0"/>
              <a:buChar char="•"/>
            </a:pPr>
            <a:r>
              <a:rPr lang="en-US" sz="1600" dirty="0">
                <a:solidFill>
                  <a:srgbClr val="FFFFFF"/>
                </a:solidFill>
                <a:latin typeface="Gill Sans MT"/>
                <a:cs typeface="Arial"/>
              </a:rPr>
              <a:t>MOTIVATION OF OUR PROJECT</a:t>
            </a:r>
            <a:br>
              <a:rPr lang="en-US" sz="1600" dirty="0"/>
            </a:br>
            <a:endParaRPr lang="en-US" sz="1600" dirty="0"/>
          </a:p>
          <a:p>
            <a:pPr marL="285750" indent="-285750">
              <a:lnSpc>
                <a:spcPct val="90000"/>
              </a:lnSpc>
              <a:buFont typeface="Arial" panose="020B0604020202020204" pitchFamily="34" charset="0"/>
              <a:buChar char="•"/>
            </a:pPr>
            <a:r>
              <a:rPr lang="en-US" sz="1600" dirty="0">
                <a:solidFill>
                  <a:srgbClr val="FFFFFF"/>
                </a:solidFill>
                <a:latin typeface="Gill Sans MT"/>
                <a:cs typeface="Arial"/>
              </a:rPr>
              <a:t>LITERATURE SURVEY</a:t>
            </a:r>
            <a:br>
              <a:rPr lang="en-US" sz="1600" dirty="0"/>
            </a:br>
            <a:endParaRPr lang="en-US" sz="1600" dirty="0"/>
          </a:p>
          <a:p>
            <a:pPr marL="285750" indent="-285750">
              <a:lnSpc>
                <a:spcPct val="90000"/>
              </a:lnSpc>
              <a:buFont typeface="Arial" panose="020B0604020202020204" pitchFamily="34" charset="0"/>
              <a:buChar char="•"/>
            </a:pPr>
            <a:r>
              <a:rPr lang="en-US" sz="1600" dirty="0">
                <a:solidFill>
                  <a:srgbClr val="FFFFFF"/>
                </a:solidFill>
                <a:latin typeface="Gill Sans MT"/>
                <a:cs typeface="Arial"/>
              </a:rPr>
              <a:t>GAP ANALYSIS</a:t>
            </a:r>
            <a:br>
              <a:rPr lang="en-US" sz="1600" dirty="0"/>
            </a:br>
            <a:endParaRPr lang="en-US" sz="1600" dirty="0"/>
          </a:p>
          <a:p>
            <a:pPr marL="285750" indent="-285750">
              <a:lnSpc>
                <a:spcPct val="90000"/>
              </a:lnSpc>
              <a:buFont typeface="Arial" panose="020B0604020202020204" pitchFamily="34" charset="0"/>
              <a:buChar char="•"/>
            </a:pPr>
            <a:r>
              <a:rPr lang="en-US" sz="1600" dirty="0">
                <a:solidFill>
                  <a:srgbClr val="FFFFFF"/>
                </a:solidFill>
                <a:latin typeface="Gill Sans MT"/>
                <a:cs typeface="Arial"/>
              </a:rPr>
              <a:t>PROBLEM STATEMENT</a:t>
            </a:r>
            <a:br>
              <a:rPr lang="en-US" sz="1600" dirty="0"/>
            </a:br>
            <a:endParaRPr lang="en-US" sz="1600" dirty="0"/>
          </a:p>
          <a:p>
            <a:pPr marL="285750" indent="-285750">
              <a:lnSpc>
                <a:spcPct val="90000"/>
              </a:lnSpc>
              <a:buFont typeface="Arial" panose="020B0604020202020204" pitchFamily="34" charset="0"/>
              <a:buChar char="•"/>
            </a:pPr>
            <a:r>
              <a:rPr lang="en-US" sz="1600" dirty="0"/>
              <a:t>OBJECTIVES</a:t>
            </a:r>
            <a:br>
              <a:rPr lang="en-US" sz="1600" dirty="0"/>
            </a:br>
            <a:endParaRPr lang="en-US" sz="1600" dirty="0"/>
          </a:p>
          <a:p>
            <a:pPr marL="285750" indent="-285750">
              <a:lnSpc>
                <a:spcPct val="90000"/>
              </a:lnSpc>
              <a:buFont typeface="Arial" panose="020B0604020202020204" pitchFamily="34" charset="0"/>
              <a:buChar char="•"/>
            </a:pPr>
            <a:r>
              <a:rPr lang="en-US" sz="1600" dirty="0">
                <a:solidFill>
                  <a:srgbClr val="FFFFFF"/>
                </a:solidFill>
                <a:latin typeface="Gill Sans MT"/>
                <a:cs typeface="Arial"/>
              </a:rPr>
              <a:t>SYSTEM ARCHITECTURE</a:t>
            </a:r>
            <a:br>
              <a:rPr lang="en-US" sz="1600" dirty="0">
                <a:solidFill>
                  <a:srgbClr val="FFFFFF"/>
                </a:solidFill>
                <a:latin typeface="Gill Sans MT"/>
                <a:cs typeface="Arial"/>
              </a:rPr>
            </a:br>
            <a:endParaRPr lang="en-US" sz="1600" dirty="0">
              <a:solidFill>
                <a:srgbClr val="FFFFFF"/>
              </a:solidFill>
              <a:latin typeface="Gill Sans MT"/>
              <a:cs typeface="Arial"/>
            </a:endParaRPr>
          </a:p>
          <a:p>
            <a:pPr marL="285750" indent="-285750">
              <a:lnSpc>
                <a:spcPct val="90000"/>
              </a:lnSpc>
              <a:buFont typeface="Arial" panose="020B0604020202020204" pitchFamily="34" charset="0"/>
              <a:buChar char="•"/>
            </a:pPr>
            <a:r>
              <a:rPr lang="en-US" sz="1600" dirty="0">
                <a:solidFill>
                  <a:srgbClr val="FFFFFF"/>
                </a:solidFill>
                <a:cs typeface="Arial"/>
              </a:rPr>
              <a:t>MATHEMATICAL MODEL</a:t>
            </a:r>
            <a:br>
              <a:rPr lang="en-US" sz="1600" dirty="0">
                <a:solidFill>
                  <a:srgbClr val="FFFFFF"/>
                </a:solidFill>
                <a:latin typeface="Gill Sans MT"/>
                <a:cs typeface="Arial"/>
              </a:rPr>
            </a:br>
            <a:endParaRPr lang="en-US" sz="1600" dirty="0">
              <a:solidFill>
                <a:srgbClr val="FFFFFF"/>
              </a:solidFill>
              <a:latin typeface="Gill Sans MT"/>
              <a:cs typeface="Arial"/>
            </a:endParaRPr>
          </a:p>
          <a:p>
            <a:pPr marL="285750" indent="-285750">
              <a:lnSpc>
                <a:spcPct val="90000"/>
              </a:lnSpc>
              <a:buFont typeface="Arial" panose="020B0604020202020204" pitchFamily="34" charset="0"/>
              <a:buChar char="•"/>
            </a:pPr>
            <a:r>
              <a:rPr lang="en-US" sz="1600" dirty="0"/>
              <a:t>PROPOSED ALGORITHM</a:t>
            </a:r>
            <a:endParaRPr lang="en-US" sz="1600" dirty="0">
              <a:solidFill>
                <a:srgbClr val="FFFFFF"/>
              </a:solidFill>
              <a:cs typeface="Arial"/>
            </a:endParaRPr>
          </a:p>
        </p:txBody>
      </p:sp>
      <p:sp>
        <p:nvSpPr>
          <p:cNvPr id="4" name="Content Placeholder 2">
            <a:extLst>
              <a:ext uri="{FF2B5EF4-FFF2-40B4-BE49-F238E27FC236}">
                <a16:creationId xmlns:a16="http://schemas.microsoft.com/office/drawing/2014/main" id="{AC55F2C2-CFD2-7E24-E3A7-C6452C30F70C}"/>
              </a:ext>
            </a:extLst>
          </p:cNvPr>
          <p:cNvSpPr txBox="1">
            <a:spLocks/>
          </p:cNvSpPr>
          <p:nvPr/>
        </p:nvSpPr>
        <p:spPr>
          <a:xfrm>
            <a:off x="6936059" y="874207"/>
            <a:ext cx="4657654" cy="5913452"/>
          </a:xfrm>
          <a:prstGeom prst="rect">
            <a:avLst/>
          </a:prstGeom>
        </p:spPr>
        <p:txBody>
          <a:bodyPr vert="horz" wrap="square" lIns="0" tIns="0" rIns="0" bIns="0" rtlCol="0" anchor="t">
            <a:noAutofit/>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90000"/>
              </a:lnSpc>
              <a:buFont typeface="Arial" panose="020B0604020202020204" pitchFamily="34" charset="0"/>
              <a:buChar char="•"/>
            </a:pPr>
            <a:r>
              <a:rPr lang="en-US" sz="1600" dirty="0"/>
              <a:t>SDLC MODEL</a:t>
            </a:r>
            <a:br>
              <a:rPr lang="en-US" sz="1600" dirty="0"/>
            </a:br>
            <a:endParaRPr lang="en-US" sz="1600" dirty="0"/>
          </a:p>
          <a:p>
            <a:pPr marL="285750" indent="-285750">
              <a:lnSpc>
                <a:spcPct val="90000"/>
              </a:lnSpc>
              <a:buFont typeface="Arial" panose="020B0604020202020204" pitchFamily="34" charset="0"/>
              <a:buChar char="•"/>
            </a:pPr>
            <a:r>
              <a:rPr lang="en-US" sz="1600" dirty="0"/>
              <a:t>SEQUENCE DIAGRAM, USE CASE DIAGRAM</a:t>
            </a:r>
            <a:br>
              <a:rPr lang="en-US" sz="1600" dirty="0"/>
            </a:br>
            <a:endParaRPr lang="en-US" sz="1600" dirty="0"/>
          </a:p>
          <a:p>
            <a:pPr marL="285750" indent="-285750">
              <a:lnSpc>
                <a:spcPct val="90000"/>
              </a:lnSpc>
              <a:buFont typeface="Arial" panose="020B0604020202020204" pitchFamily="34" charset="0"/>
              <a:buChar char="•"/>
            </a:pPr>
            <a:r>
              <a:rPr lang="en-US" sz="1600" dirty="0">
                <a:solidFill>
                  <a:srgbClr val="FFFFFF"/>
                </a:solidFill>
                <a:latin typeface="Gill Sans MT"/>
                <a:cs typeface="Arial"/>
              </a:rPr>
              <a:t>SYSTEM REQUIREMENTS</a:t>
            </a:r>
            <a:br>
              <a:rPr lang="en-US" sz="1600" dirty="0"/>
            </a:br>
            <a:endParaRPr lang="en-US" sz="1600" dirty="0"/>
          </a:p>
          <a:p>
            <a:pPr marL="285750" indent="-285750">
              <a:lnSpc>
                <a:spcPct val="90000"/>
              </a:lnSpc>
              <a:buFont typeface="Arial" panose="020B0604020202020204" pitchFamily="34" charset="0"/>
              <a:buChar char="•"/>
            </a:pPr>
            <a:r>
              <a:rPr lang="en-US" sz="1600" dirty="0">
                <a:solidFill>
                  <a:srgbClr val="FFFFFF"/>
                </a:solidFill>
                <a:latin typeface="Gill Sans MT"/>
                <a:cs typeface="Arial"/>
              </a:rPr>
              <a:t>SCREENSHOTS</a:t>
            </a:r>
            <a:br>
              <a:rPr lang="en-US" sz="1600" dirty="0">
                <a:solidFill>
                  <a:srgbClr val="FFFFFF"/>
                </a:solidFill>
                <a:latin typeface="Gill Sans MT"/>
                <a:cs typeface="Arial"/>
              </a:rPr>
            </a:br>
            <a:endParaRPr lang="en-US" sz="1600" dirty="0">
              <a:solidFill>
                <a:srgbClr val="FFFFFF"/>
              </a:solidFill>
              <a:latin typeface="Gill Sans MT"/>
              <a:cs typeface="Arial"/>
            </a:endParaRPr>
          </a:p>
          <a:p>
            <a:pPr marL="285750" indent="-285750">
              <a:lnSpc>
                <a:spcPct val="90000"/>
              </a:lnSpc>
              <a:buFont typeface="Arial" panose="020B0604020202020204" pitchFamily="34" charset="0"/>
              <a:buChar char="•"/>
            </a:pPr>
            <a:r>
              <a:rPr lang="en-US" sz="1600" dirty="0">
                <a:solidFill>
                  <a:srgbClr val="FFFFFF"/>
                </a:solidFill>
                <a:latin typeface="Gill Sans MT"/>
                <a:cs typeface="Arial"/>
              </a:rPr>
              <a:t>ADVANTAGES, LIMITATIONS</a:t>
            </a:r>
            <a:br>
              <a:rPr lang="en-US" sz="1600" dirty="0">
                <a:solidFill>
                  <a:srgbClr val="FFFFFF"/>
                </a:solidFill>
                <a:latin typeface="Gill Sans MT"/>
                <a:cs typeface="Arial"/>
              </a:rPr>
            </a:br>
            <a:endParaRPr lang="en-US" sz="1600" dirty="0">
              <a:solidFill>
                <a:srgbClr val="FFFFFF"/>
              </a:solidFill>
              <a:latin typeface="Gill Sans MT"/>
              <a:cs typeface="Arial"/>
            </a:endParaRPr>
          </a:p>
          <a:p>
            <a:pPr marL="285750" indent="-285750">
              <a:lnSpc>
                <a:spcPct val="90000"/>
              </a:lnSpc>
              <a:buFont typeface="Arial" panose="020B0604020202020204" pitchFamily="34" charset="0"/>
              <a:buChar char="•"/>
            </a:pPr>
            <a:r>
              <a:rPr lang="en-US" sz="1600" dirty="0">
                <a:solidFill>
                  <a:srgbClr val="FFFFFF"/>
                </a:solidFill>
                <a:latin typeface="Gill Sans MT"/>
                <a:cs typeface="Arial"/>
              </a:rPr>
              <a:t>CONCLUSION</a:t>
            </a:r>
            <a:br>
              <a:rPr lang="en-US" sz="1600" dirty="0">
                <a:solidFill>
                  <a:srgbClr val="FFFFFF"/>
                </a:solidFill>
                <a:latin typeface="Gill Sans MT"/>
                <a:cs typeface="Arial"/>
              </a:rPr>
            </a:br>
            <a:endParaRPr lang="en-US" sz="1600" dirty="0">
              <a:solidFill>
                <a:srgbClr val="FFFFFF"/>
              </a:solidFill>
              <a:latin typeface="Gill Sans MT"/>
              <a:cs typeface="Arial"/>
            </a:endParaRPr>
          </a:p>
          <a:p>
            <a:pPr marL="285750" indent="-285750">
              <a:lnSpc>
                <a:spcPct val="90000"/>
              </a:lnSpc>
              <a:buFont typeface="Arial" panose="020B0604020202020204" pitchFamily="34" charset="0"/>
              <a:buChar char="•"/>
            </a:pPr>
            <a:r>
              <a:rPr lang="en-US" sz="1600" dirty="0">
                <a:solidFill>
                  <a:srgbClr val="FFFFFF"/>
                </a:solidFill>
                <a:latin typeface="Gill Sans MT"/>
                <a:cs typeface="Arial"/>
              </a:rPr>
              <a:t>FUTURE SCOPE</a:t>
            </a:r>
            <a:br>
              <a:rPr lang="en-US" sz="1600" dirty="0">
                <a:solidFill>
                  <a:srgbClr val="FFFFFF"/>
                </a:solidFill>
                <a:latin typeface="Gill Sans MT"/>
                <a:cs typeface="Arial"/>
              </a:rPr>
            </a:br>
            <a:endParaRPr lang="en-US" sz="1600" dirty="0">
              <a:solidFill>
                <a:srgbClr val="FFFFFF"/>
              </a:solidFill>
              <a:latin typeface="Gill Sans MT"/>
              <a:cs typeface="Arial"/>
            </a:endParaRPr>
          </a:p>
          <a:p>
            <a:pPr marL="285750" indent="-285750">
              <a:lnSpc>
                <a:spcPct val="90000"/>
              </a:lnSpc>
              <a:buFont typeface="Arial" panose="020B0604020202020204" pitchFamily="34" charset="0"/>
              <a:buChar char="•"/>
            </a:pPr>
            <a:r>
              <a:rPr lang="en-US" sz="1600" dirty="0"/>
              <a:t>LIST OF PUBLICATIONS</a:t>
            </a:r>
            <a:br>
              <a:rPr lang="en-US" sz="1600" dirty="0"/>
            </a:br>
            <a:endParaRPr lang="en-US" sz="1600" dirty="0"/>
          </a:p>
          <a:p>
            <a:pPr marL="285750" indent="-285750">
              <a:lnSpc>
                <a:spcPct val="90000"/>
              </a:lnSpc>
              <a:buFont typeface="Arial" panose="020B0604020202020204" pitchFamily="34" charset="0"/>
              <a:buChar char="•"/>
            </a:pPr>
            <a:r>
              <a:rPr lang="en-US" sz="1600" dirty="0"/>
              <a:t>REFERENCES</a:t>
            </a:r>
          </a:p>
        </p:txBody>
      </p:sp>
    </p:spTree>
    <p:extLst>
      <p:ext uri="{BB962C8B-B14F-4D97-AF65-F5344CB8AC3E}">
        <p14:creationId xmlns:p14="http://schemas.microsoft.com/office/powerpoint/2010/main" val="2665045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10805-CEF4-0EAA-CCA7-4C28D99945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69AE4D-4679-F0D9-E2E9-AD5273B595FF}"/>
              </a:ext>
            </a:extLst>
          </p:cNvPr>
          <p:cNvSpPr>
            <a:spLocks noGrp="1"/>
          </p:cNvSpPr>
          <p:nvPr>
            <p:ph type="title"/>
          </p:nvPr>
        </p:nvSpPr>
        <p:spPr>
          <a:xfrm>
            <a:off x="3091543" y="297397"/>
            <a:ext cx="6109397" cy="637100"/>
          </a:xfrm>
          <a:noFill/>
        </p:spPr>
        <p:txBody>
          <a:bodyPr lIns="0">
            <a:normAutofit/>
          </a:bodyPr>
          <a:lstStyle/>
          <a:p>
            <a:r>
              <a:rPr lang="en-US" dirty="0"/>
              <a:t>SYSTEM ARCHITECTURE </a:t>
            </a:r>
          </a:p>
        </p:txBody>
      </p:sp>
      <p:sp>
        <p:nvSpPr>
          <p:cNvPr id="6" name="Content Placeholder 5">
            <a:extLst>
              <a:ext uri="{FF2B5EF4-FFF2-40B4-BE49-F238E27FC236}">
                <a16:creationId xmlns:a16="http://schemas.microsoft.com/office/drawing/2014/main" id="{7481C4EA-AD9E-BFFD-937D-3EFADE74C02E}"/>
              </a:ext>
            </a:extLst>
          </p:cNvPr>
          <p:cNvSpPr>
            <a:spLocks noGrp="1"/>
          </p:cNvSpPr>
          <p:nvPr>
            <p:ph sz="half" idx="1"/>
          </p:nvPr>
        </p:nvSpPr>
        <p:spPr>
          <a:xfrm>
            <a:off x="1016558" y="1256044"/>
            <a:ext cx="10158884" cy="5304559"/>
          </a:xfrm>
        </p:spPr>
        <p:txBody>
          <a:bodyPr>
            <a:normAutofit/>
          </a:bodyPr>
          <a:lstStyle/>
          <a:p>
            <a:r>
              <a:rPr lang="en-US" sz="2000" dirty="0"/>
              <a:t>1.</a:t>
            </a:r>
            <a:r>
              <a:rPr lang="en-US" sz="2000" b="1" dirty="0">
                <a:solidFill>
                  <a:srgbClr val="FFFF00"/>
                </a:solidFill>
              </a:rPr>
              <a:t>Input Layer </a:t>
            </a:r>
            <a:r>
              <a:rPr lang="en-US" sz="2000" dirty="0"/>
              <a:t>: This layer is responsible for taking the inputs from the user. This is done via PyQT5 based UI which enables user to upload the desired media in order for algorithm to test it.</a:t>
            </a:r>
            <a:br>
              <a:rPr lang="en-US" sz="2000" dirty="0"/>
            </a:br>
            <a:endParaRPr lang="en-US" sz="2000" dirty="0"/>
          </a:p>
          <a:p>
            <a:r>
              <a:rPr lang="en-US" sz="2000" dirty="0"/>
              <a:t>2.</a:t>
            </a:r>
            <a:r>
              <a:rPr lang="en-US" sz="2000" b="1" dirty="0">
                <a:solidFill>
                  <a:srgbClr val="FFFF00"/>
                </a:solidFill>
              </a:rPr>
              <a:t>Preprocessing</a:t>
            </a:r>
            <a:r>
              <a:rPr lang="en-US" sz="2000" b="1" dirty="0"/>
              <a:t> </a:t>
            </a:r>
            <a:r>
              <a:rPr lang="en-US" sz="2000" dirty="0"/>
              <a:t>: This layer is responsible for preprocessing the data. The uploaded media will not always be cleaned or processed, it can be in many forms it might need some resizing (image), noise clearing (audio), feature enhancement (video).This layer ensures that the data uploaded is preprocessed efficiently.</a:t>
            </a:r>
            <a:br>
              <a:rPr lang="en-US" sz="2000" dirty="0"/>
            </a:br>
            <a:endParaRPr lang="en-US" sz="2000" dirty="0"/>
          </a:p>
          <a:p>
            <a:r>
              <a:rPr lang="en-US" sz="2000" dirty="0"/>
              <a:t>3.</a:t>
            </a:r>
            <a:r>
              <a:rPr lang="en-US" sz="2000" b="1" dirty="0">
                <a:solidFill>
                  <a:srgbClr val="FFFF00"/>
                </a:solidFill>
              </a:rPr>
              <a:t>Feature Extraction </a:t>
            </a:r>
            <a:r>
              <a:rPr lang="en-US" sz="2000" dirty="0"/>
              <a:t>:This layer is responsible for analyzing the input media (image, audio, or video) and identifying important patterns or characteristics. It uses deep learning models such as CNNs, RNNs, or Transformers to extract meaningful features like textures, facial landmarks, voice frequencies, or motion patterns. These extracted features are then passed to the classification model to help determine whether the content is real or fake.</a:t>
            </a:r>
          </a:p>
        </p:txBody>
      </p:sp>
    </p:spTree>
    <p:extLst>
      <p:ext uri="{BB962C8B-B14F-4D97-AF65-F5344CB8AC3E}">
        <p14:creationId xmlns:p14="http://schemas.microsoft.com/office/powerpoint/2010/main" val="1305576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D0156-DE9E-9B56-BB2E-630E073730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B5A437-237B-17C8-C084-39CCCAE2EBE7}"/>
              </a:ext>
            </a:extLst>
          </p:cNvPr>
          <p:cNvSpPr>
            <a:spLocks noGrp="1"/>
          </p:cNvSpPr>
          <p:nvPr>
            <p:ph type="title"/>
          </p:nvPr>
        </p:nvSpPr>
        <p:spPr>
          <a:xfrm>
            <a:off x="3091543" y="297397"/>
            <a:ext cx="6109397" cy="637100"/>
          </a:xfrm>
          <a:noFill/>
        </p:spPr>
        <p:txBody>
          <a:bodyPr lIns="0">
            <a:normAutofit/>
          </a:bodyPr>
          <a:lstStyle/>
          <a:p>
            <a:r>
              <a:rPr lang="en-US" dirty="0"/>
              <a:t>SYSTEM ARCHITECTURE </a:t>
            </a:r>
          </a:p>
        </p:txBody>
      </p:sp>
      <p:sp>
        <p:nvSpPr>
          <p:cNvPr id="6" name="Content Placeholder 5">
            <a:extLst>
              <a:ext uri="{FF2B5EF4-FFF2-40B4-BE49-F238E27FC236}">
                <a16:creationId xmlns:a16="http://schemas.microsoft.com/office/drawing/2014/main" id="{C13BE261-1917-B737-8E97-657805733B27}"/>
              </a:ext>
            </a:extLst>
          </p:cNvPr>
          <p:cNvSpPr>
            <a:spLocks noGrp="1"/>
          </p:cNvSpPr>
          <p:nvPr>
            <p:ph sz="half" idx="1"/>
          </p:nvPr>
        </p:nvSpPr>
        <p:spPr>
          <a:xfrm>
            <a:off x="1016558" y="1256044"/>
            <a:ext cx="10046677" cy="5304559"/>
          </a:xfrm>
        </p:spPr>
        <p:txBody>
          <a:bodyPr>
            <a:normAutofit/>
          </a:bodyPr>
          <a:lstStyle/>
          <a:p>
            <a:endParaRPr lang="en-US" sz="2000" dirty="0"/>
          </a:p>
          <a:p>
            <a:r>
              <a:rPr lang="en-US" sz="2000" dirty="0"/>
              <a:t>4.</a:t>
            </a:r>
            <a:r>
              <a:rPr lang="en-US" sz="2000" b="1" dirty="0">
                <a:solidFill>
                  <a:srgbClr val="FFFF00"/>
                </a:solidFill>
              </a:rPr>
              <a:t>Classification Module </a:t>
            </a:r>
            <a:r>
              <a:rPr lang="en-US" sz="2000" dirty="0"/>
              <a:t>: This is the core component of the deepfake detection system that performs the final decision-making. It uses a trained machine learning model to analyze the extracted  features from the input media (image, audio, or video) and determines whether the content is real or fake. The classification model outputs a probability score based on the patterns it has learned during training.</a:t>
            </a:r>
            <a:br>
              <a:rPr lang="en-US" sz="2000" dirty="0"/>
            </a:br>
            <a:br>
              <a:rPr lang="en-US" sz="2000" dirty="0"/>
            </a:br>
            <a:r>
              <a:rPr lang="en-US" sz="2000" dirty="0"/>
              <a:t>5. </a:t>
            </a:r>
            <a:r>
              <a:rPr lang="en-US" sz="2000" b="1" dirty="0">
                <a:solidFill>
                  <a:srgbClr val="FFFF00"/>
                </a:solidFill>
              </a:rPr>
              <a:t>Output Layer</a:t>
            </a:r>
            <a:r>
              <a:rPr lang="en-US" sz="2000" b="1" dirty="0"/>
              <a:t> </a:t>
            </a:r>
            <a:r>
              <a:rPr lang="en-US" sz="2000" dirty="0"/>
              <a:t>:  This is the final layer of system. It is responsible to display the output to the user based on the probability score which is calculated by classification module. If the probability score is higher for real media the output will be displayed as the “real” else it will be displayed as fake.</a:t>
            </a:r>
          </a:p>
        </p:txBody>
      </p:sp>
    </p:spTree>
    <p:extLst>
      <p:ext uri="{BB962C8B-B14F-4D97-AF65-F5344CB8AC3E}">
        <p14:creationId xmlns:p14="http://schemas.microsoft.com/office/powerpoint/2010/main" val="3996108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E26B5-7F91-9524-0646-4E5BBC8F79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F801E4-9FFF-1C2C-AC3E-741CE46D19B9}"/>
              </a:ext>
            </a:extLst>
          </p:cNvPr>
          <p:cNvSpPr>
            <a:spLocks noGrp="1"/>
          </p:cNvSpPr>
          <p:nvPr>
            <p:ph type="title"/>
          </p:nvPr>
        </p:nvSpPr>
        <p:spPr>
          <a:xfrm>
            <a:off x="3091543" y="297397"/>
            <a:ext cx="6109397" cy="637100"/>
          </a:xfrm>
          <a:noFill/>
        </p:spPr>
        <p:txBody>
          <a:bodyPr lIns="0">
            <a:normAutofit/>
          </a:bodyPr>
          <a:lstStyle/>
          <a:p>
            <a:r>
              <a:rPr lang="en-US" dirty="0"/>
              <a:t>MATHEMATICAL MODEL</a:t>
            </a:r>
          </a:p>
        </p:txBody>
      </p:sp>
      <p:sp>
        <p:nvSpPr>
          <p:cNvPr id="6" name="Content Placeholder 5">
            <a:extLst>
              <a:ext uri="{FF2B5EF4-FFF2-40B4-BE49-F238E27FC236}">
                <a16:creationId xmlns:a16="http://schemas.microsoft.com/office/drawing/2014/main" id="{126AFF37-C031-E9CB-5ACD-0199A3A07567}"/>
              </a:ext>
            </a:extLst>
          </p:cNvPr>
          <p:cNvSpPr>
            <a:spLocks noGrp="1"/>
          </p:cNvSpPr>
          <p:nvPr>
            <p:ph sz="half" idx="1"/>
          </p:nvPr>
        </p:nvSpPr>
        <p:spPr>
          <a:xfrm>
            <a:off x="8385347" y="1529861"/>
            <a:ext cx="3421464" cy="4368521"/>
          </a:xfrm>
        </p:spPr>
        <p:txBody>
          <a:bodyPr>
            <a:normAutofit/>
          </a:bodyPr>
          <a:lstStyle/>
          <a:p>
            <a:r>
              <a:rPr lang="en-US" sz="2000" b="1" dirty="0">
                <a:solidFill>
                  <a:srgbClr val="FFFF00"/>
                </a:solidFill>
              </a:rPr>
              <a:t>Video Module</a:t>
            </a:r>
          </a:p>
          <a:p>
            <a:r>
              <a:rPr lang="en-US" sz="2000" b="1" dirty="0"/>
              <a:t>Checks each frame:</a:t>
            </a:r>
            <a:r>
              <a:rPr lang="en-US" sz="2000" dirty="0"/>
              <a:t> Treats every frame like a picture and runs the image checks.</a:t>
            </a:r>
          </a:p>
          <a:p>
            <a:r>
              <a:rPr lang="en-US" sz="2000" b="1" dirty="0"/>
              <a:t>Smooths the verdict:</a:t>
            </a:r>
            <a:r>
              <a:rPr lang="en-US" sz="2000" dirty="0"/>
              <a:t> Averages all frame scores so one odd frame won’t spoil it.</a:t>
            </a:r>
          </a:p>
          <a:p>
            <a:r>
              <a:rPr lang="en-US" sz="2000" b="1" dirty="0"/>
              <a:t>Watches for jumps:</a:t>
            </a:r>
            <a:r>
              <a:rPr lang="en-US" sz="2000" dirty="0"/>
              <a:t> Looks for sudden changes between frames that real videos don’t have.</a:t>
            </a:r>
          </a:p>
        </p:txBody>
      </p:sp>
      <p:sp>
        <p:nvSpPr>
          <p:cNvPr id="3" name="Content Placeholder 5">
            <a:extLst>
              <a:ext uri="{FF2B5EF4-FFF2-40B4-BE49-F238E27FC236}">
                <a16:creationId xmlns:a16="http://schemas.microsoft.com/office/drawing/2014/main" id="{E2A4D22A-9900-9CB2-6536-4ED24BA718D0}"/>
              </a:ext>
            </a:extLst>
          </p:cNvPr>
          <p:cNvSpPr txBox="1">
            <a:spLocks/>
          </p:cNvSpPr>
          <p:nvPr/>
        </p:nvSpPr>
        <p:spPr>
          <a:xfrm>
            <a:off x="4264687" y="1529861"/>
            <a:ext cx="3421464" cy="4368521"/>
          </a:xfrm>
          <a:prstGeom prst="rect">
            <a:avLst/>
          </a:prstGeom>
        </p:spPr>
        <p:txBody>
          <a:bodyPr vert="horz" wrap="square" lIns="0" tIns="0" rIns="0" bIns="0" rtlCol="0">
            <a:normAutofit/>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rgbClr val="FFFF00"/>
                </a:solidFill>
              </a:rPr>
              <a:t>Audio Module</a:t>
            </a:r>
          </a:p>
          <a:p>
            <a:r>
              <a:rPr lang="en-US" sz="2000" b="1" dirty="0"/>
              <a:t>Grabs main sound features:</a:t>
            </a:r>
            <a:r>
              <a:rPr lang="en-US" sz="2000" dirty="0"/>
              <a:t> Picks out simple voice traits like tone and pitch.</a:t>
            </a:r>
          </a:p>
          <a:p>
            <a:r>
              <a:rPr lang="en-US" sz="2000" b="1" dirty="0"/>
              <a:t>Combines over the whole clip:</a:t>
            </a:r>
            <a:r>
              <a:rPr lang="en-US" sz="2000" dirty="0"/>
              <a:t> Adds up these traits so tiny noises cancel out.</a:t>
            </a:r>
          </a:p>
          <a:p>
            <a:r>
              <a:rPr lang="en-US" sz="2000" b="1" dirty="0"/>
              <a:t>Spots unusual voices:</a:t>
            </a:r>
            <a:r>
              <a:rPr lang="en-US" sz="2000" dirty="0"/>
              <a:t> Uses those summed traits to notice if a voice sounds “off.”</a:t>
            </a:r>
          </a:p>
        </p:txBody>
      </p:sp>
      <p:sp>
        <p:nvSpPr>
          <p:cNvPr id="4" name="Content Placeholder 5">
            <a:extLst>
              <a:ext uri="{FF2B5EF4-FFF2-40B4-BE49-F238E27FC236}">
                <a16:creationId xmlns:a16="http://schemas.microsoft.com/office/drawing/2014/main" id="{C4D59B27-EFC5-5AE0-10BC-F0571CA35BFF}"/>
              </a:ext>
            </a:extLst>
          </p:cNvPr>
          <p:cNvSpPr txBox="1">
            <a:spLocks/>
          </p:cNvSpPr>
          <p:nvPr/>
        </p:nvSpPr>
        <p:spPr>
          <a:xfrm>
            <a:off x="144027" y="1529861"/>
            <a:ext cx="3421464" cy="4461468"/>
          </a:xfrm>
          <a:prstGeom prst="rect">
            <a:avLst/>
          </a:prstGeom>
        </p:spPr>
        <p:txBody>
          <a:bodyPr vert="horz" wrap="square" lIns="0" tIns="0" rIns="0" bIns="0" rtlCol="0">
            <a:normAutofit/>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rgbClr val="FFFF00"/>
                </a:solidFill>
              </a:rPr>
              <a:t>Image Module</a:t>
            </a:r>
          </a:p>
          <a:p>
            <a:r>
              <a:rPr lang="en-US" sz="2000" b="1" dirty="0"/>
              <a:t>Finds lines and shapes:</a:t>
            </a:r>
            <a:r>
              <a:rPr lang="en-US" sz="2000" dirty="0"/>
              <a:t> Looks for edges and patterns in pictures.</a:t>
            </a:r>
          </a:p>
          <a:p>
            <a:r>
              <a:rPr lang="en-US" sz="2000" b="1" dirty="0"/>
              <a:t>Makes odd spots pop out:</a:t>
            </a:r>
            <a:r>
              <a:rPr lang="en-US" sz="2000" dirty="0"/>
              <a:t> Boosts any strange or blurry areas that might be fake.</a:t>
            </a:r>
          </a:p>
          <a:p>
            <a:r>
              <a:rPr lang="en-US" sz="2000" b="1" dirty="0"/>
              <a:t>Turns picture into numbers:</a:t>
            </a:r>
            <a:r>
              <a:rPr lang="en-US" sz="2000" dirty="0"/>
              <a:t> Converts what it finds into a list of values for the next step.</a:t>
            </a:r>
          </a:p>
        </p:txBody>
      </p:sp>
    </p:spTree>
    <p:extLst>
      <p:ext uri="{BB962C8B-B14F-4D97-AF65-F5344CB8AC3E}">
        <p14:creationId xmlns:p14="http://schemas.microsoft.com/office/powerpoint/2010/main" val="1163728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F1C7-0C26-5EF2-735E-735D8298B527}"/>
              </a:ext>
            </a:extLst>
          </p:cNvPr>
          <p:cNvSpPr>
            <a:spLocks noGrp="1"/>
          </p:cNvSpPr>
          <p:nvPr>
            <p:ph type="title"/>
          </p:nvPr>
        </p:nvSpPr>
        <p:spPr/>
        <p:txBody>
          <a:bodyPr/>
          <a:lstStyle/>
          <a:p>
            <a:r>
              <a:rPr lang="en-US" dirty="0"/>
              <a:t>PROPOSED ALGORITHM</a:t>
            </a:r>
            <a:endParaRPr lang="en-IN" dirty="0"/>
          </a:p>
        </p:txBody>
      </p:sp>
      <p:sp>
        <p:nvSpPr>
          <p:cNvPr id="3" name="Content Placeholder 2">
            <a:extLst>
              <a:ext uri="{FF2B5EF4-FFF2-40B4-BE49-F238E27FC236}">
                <a16:creationId xmlns:a16="http://schemas.microsoft.com/office/drawing/2014/main" id="{D855BF4F-1942-D127-072C-E4069D0EEF45}"/>
              </a:ext>
            </a:extLst>
          </p:cNvPr>
          <p:cNvSpPr>
            <a:spLocks noGrp="1"/>
          </p:cNvSpPr>
          <p:nvPr>
            <p:ph idx="1"/>
          </p:nvPr>
        </p:nvSpPr>
        <p:spPr>
          <a:xfrm>
            <a:off x="550862" y="1366577"/>
            <a:ext cx="11497111" cy="5305528"/>
          </a:xfrm>
        </p:spPr>
        <p:txBody>
          <a:bodyPr>
            <a:normAutofit/>
          </a:bodyPr>
          <a:lstStyle/>
          <a:p>
            <a:pPr marL="342900" indent="-342900" eaLnBrk="0" fontAlgn="base" hangingPunct="0">
              <a:lnSpc>
                <a:spcPct val="100000"/>
              </a:lnSpc>
              <a:spcBef>
                <a:spcPct val="0"/>
              </a:spcBef>
              <a:spcAft>
                <a:spcPct val="0"/>
              </a:spcAft>
              <a:buFont typeface="+mj-lt"/>
              <a:buAutoNum type="arabicPeriod"/>
            </a:pPr>
            <a:r>
              <a:rPr lang="en-US" altLang="en-US" sz="1800" b="1" dirty="0">
                <a:solidFill>
                  <a:srgbClr val="FFFF00"/>
                </a:solidFill>
                <a:latin typeface="Arial" panose="020B0604020202020204" pitchFamily="34" charset="0"/>
              </a:rPr>
              <a:t>Load Media : </a:t>
            </a:r>
            <a:r>
              <a:rPr lang="en-US" altLang="en-US" sz="1800" dirty="0">
                <a:solidFill>
                  <a:schemeClr val="tx1"/>
                </a:solidFill>
                <a:latin typeface="Arial" panose="020B0604020202020204" pitchFamily="34" charset="0"/>
              </a:rPr>
              <a:t>User selects an image, audio clip, or video file.</a:t>
            </a:r>
          </a:p>
          <a:p>
            <a:pPr marL="342900" lvl="0" indent="-342900" eaLnBrk="0" fontAlgn="base" hangingPunct="0">
              <a:lnSpc>
                <a:spcPct val="100000"/>
              </a:lnSpc>
              <a:spcBef>
                <a:spcPct val="0"/>
              </a:spcBef>
              <a:spcAft>
                <a:spcPct val="0"/>
              </a:spcAft>
              <a:buFont typeface="+mj-lt"/>
              <a:buAutoNum type="arabicPeriod"/>
            </a:pPr>
            <a:endParaRPr lang="en-US" altLang="en-US" sz="1800" b="1" dirty="0">
              <a:solidFill>
                <a:schemeClr val="tx1"/>
              </a:solidFill>
              <a:latin typeface="Arial" panose="020B0604020202020204" pitchFamily="34" charset="0"/>
            </a:endParaRPr>
          </a:p>
          <a:p>
            <a:pPr marL="342900" indent="-342900" eaLnBrk="0" fontAlgn="base" hangingPunct="0">
              <a:lnSpc>
                <a:spcPct val="100000"/>
              </a:lnSpc>
              <a:spcBef>
                <a:spcPct val="0"/>
              </a:spcBef>
              <a:spcAft>
                <a:spcPct val="0"/>
              </a:spcAft>
              <a:buFont typeface="+mj-lt"/>
              <a:buAutoNum type="arabicPeriod"/>
            </a:pPr>
            <a:r>
              <a:rPr lang="en-US" altLang="en-US" sz="1800" b="1" dirty="0">
                <a:solidFill>
                  <a:srgbClr val="FFFF00"/>
                </a:solidFill>
                <a:latin typeface="Arial" panose="020B0604020202020204" pitchFamily="34" charset="0"/>
              </a:rPr>
              <a:t>Preprocess :</a:t>
            </a:r>
            <a:br>
              <a:rPr lang="en-US" altLang="en-US" sz="1800" b="1" dirty="0">
                <a:solidFill>
                  <a:srgbClr val="FFFF00"/>
                </a:solidFill>
                <a:latin typeface="Arial" panose="020B0604020202020204" pitchFamily="34" charset="0"/>
              </a:rPr>
            </a:br>
            <a:endParaRPr lang="en-US" altLang="en-US" sz="1800" dirty="0">
              <a:solidFill>
                <a:srgbClr val="FFFF00"/>
              </a:solidFill>
              <a:latin typeface="Arial" panose="020B0604020202020204" pitchFamily="34" charset="0"/>
            </a:endParaRPr>
          </a:p>
          <a:p>
            <a:pPr marL="0" lvl="0" indent="0" eaLnBrk="0" fontAlgn="base" hangingPunct="0">
              <a:lnSpc>
                <a:spcPct val="100000"/>
              </a:lnSpc>
              <a:spcBef>
                <a:spcPct val="0"/>
              </a:spcBef>
              <a:spcAft>
                <a:spcPct val="0"/>
              </a:spcAft>
              <a:buNone/>
            </a:pPr>
            <a:r>
              <a:rPr lang="en-US" altLang="en-US" sz="1800" b="1" dirty="0">
                <a:solidFill>
                  <a:schemeClr val="tx1"/>
                </a:solidFill>
                <a:latin typeface="Arial" panose="020B0604020202020204" pitchFamily="34" charset="0"/>
              </a:rPr>
              <a:t>	Image:</a:t>
            </a:r>
            <a:r>
              <a:rPr lang="en-US" altLang="en-US" sz="1800" dirty="0">
                <a:solidFill>
                  <a:schemeClr val="tx1"/>
                </a:solidFill>
                <a:latin typeface="Arial" panose="020B0604020202020204" pitchFamily="34" charset="0"/>
              </a:rPr>
              <a:t> Resize and convert to grayscale.</a:t>
            </a:r>
          </a:p>
          <a:p>
            <a:pPr marL="0" lvl="0" indent="0" eaLnBrk="0" fontAlgn="base" hangingPunct="0">
              <a:lnSpc>
                <a:spcPct val="100000"/>
              </a:lnSpc>
              <a:spcBef>
                <a:spcPct val="0"/>
              </a:spcBef>
              <a:spcAft>
                <a:spcPct val="0"/>
              </a:spcAft>
              <a:buNone/>
            </a:pPr>
            <a:r>
              <a:rPr lang="en-US" altLang="en-US" sz="1800" b="1" dirty="0">
                <a:solidFill>
                  <a:schemeClr val="tx1"/>
                </a:solidFill>
                <a:latin typeface="Arial" panose="020B0604020202020204" pitchFamily="34" charset="0"/>
              </a:rPr>
              <a:t>	Audio:</a:t>
            </a:r>
            <a:r>
              <a:rPr lang="en-US" altLang="en-US" sz="1800" dirty="0">
                <a:solidFill>
                  <a:schemeClr val="tx1"/>
                </a:solidFill>
                <a:latin typeface="Arial" panose="020B0604020202020204" pitchFamily="34" charset="0"/>
              </a:rPr>
              <a:t> Convert to mono, trim silence.</a:t>
            </a:r>
          </a:p>
          <a:p>
            <a:pPr marL="0" lvl="0" indent="0" eaLnBrk="0" fontAlgn="base" hangingPunct="0">
              <a:lnSpc>
                <a:spcPct val="100000"/>
              </a:lnSpc>
              <a:spcBef>
                <a:spcPct val="0"/>
              </a:spcBef>
              <a:spcAft>
                <a:spcPct val="0"/>
              </a:spcAft>
              <a:buNone/>
            </a:pPr>
            <a:r>
              <a:rPr lang="en-US" altLang="en-US" sz="1800" b="1" dirty="0">
                <a:solidFill>
                  <a:schemeClr val="tx1"/>
                </a:solidFill>
                <a:latin typeface="Arial" panose="020B0604020202020204" pitchFamily="34" charset="0"/>
              </a:rPr>
              <a:t>	Video:</a:t>
            </a:r>
            <a:r>
              <a:rPr lang="en-US" altLang="en-US" sz="1800" dirty="0">
                <a:solidFill>
                  <a:schemeClr val="tx1"/>
                </a:solidFill>
                <a:latin typeface="Arial" panose="020B0604020202020204" pitchFamily="34" charset="0"/>
              </a:rPr>
              <a:t> Extract individual frames from the clip.</a:t>
            </a:r>
            <a:br>
              <a:rPr lang="en-US" altLang="en-US" sz="1800" dirty="0">
                <a:solidFill>
                  <a:schemeClr val="tx1"/>
                </a:solidFill>
                <a:latin typeface="Arial" panose="020B0604020202020204" pitchFamily="34" charset="0"/>
              </a:rPr>
            </a:br>
            <a:endParaRPr lang="en-US" altLang="en-US" sz="1800" dirty="0">
              <a:solidFill>
                <a:schemeClr val="tx1"/>
              </a:solidFill>
              <a:latin typeface="Arial" panose="020B0604020202020204" pitchFamily="34" charset="0"/>
            </a:endParaRPr>
          </a:p>
          <a:p>
            <a:pPr marL="0" indent="0" eaLnBrk="0" fontAlgn="base" hangingPunct="0">
              <a:lnSpc>
                <a:spcPct val="100000"/>
              </a:lnSpc>
              <a:spcBef>
                <a:spcPct val="0"/>
              </a:spcBef>
              <a:spcAft>
                <a:spcPct val="0"/>
              </a:spcAft>
              <a:buNone/>
            </a:pPr>
            <a:r>
              <a:rPr lang="en-US" altLang="en-US" sz="1800" b="1" dirty="0">
                <a:solidFill>
                  <a:srgbClr val="FFFF00"/>
                </a:solidFill>
                <a:latin typeface="Arial" panose="020B0604020202020204" pitchFamily="34" charset="0"/>
              </a:rPr>
              <a:t>3.  Extract Features :</a:t>
            </a:r>
            <a:br>
              <a:rPr lang="en-US" altLang="en-US" sz="1800" dirty="0">
                <a:solidFill>
                  <a:schemeClr val="tx1"/>
                </a:solidFill>
                <a:latin typeface="Arial" panose="020B0604020202020204" pitchFamily="34" charset="0"/>
              </a:rPr>
            </a:br>
            <a:br>
              <a:rPr lang="en-US" altLang="en-US" sz="1800" dirty="0">
                <a:solidFill>
                  <a:schemeClr val="tx1"/>
                </a:solidFill>
                <a:latin typeface="Arial" panose="020B0604020202020204" pitchFamily="34" charset="0"/>
              </a:rPr>
            </a:br>
            <a:r>
              <a:rPr lang="en-US" altLang="en-US" sz="1800" dirty="0">
                <a:solidFill>
                  <a:schemeClr val="tx1"/>
                </a:solidFill>
                <a:latin typeface="Arial" panose="020B0604020202020204" pitchFamily="34" charset="0"/>
              </a:rPr>
              <a:t>	</a:t>
            </a:r>
            <a:r>
              <a:rPr lang="en-US" altLang="en-US" sz="1800" b="1" dirty="0">
                <a:solidFill>
                  <a:schemeClr val="tx1"/>
                </a:solidFill>
                <a:latin typeface="Arial" panose="020B0604020202020204" pitchFamily="34" charset="0"/>
              </a:rPr>
              <a:t>Image Frames: </a:t>
            </a:r>
            <a:r>
              <a:rPr lang="en-US" altLang="en-US" sz="1800" dirty="0">
                <a:solidFill>
                  <a:schemeClr val="tx1"/>
                </a:solidFill>
                <a:latin typeface="Arial" panose="020B0604020202020204" pitchFamily="34" charset="0"/>
              </a:rPr>
              <a:t>Apply a bank of Gabor </a:t>
            </a:r>
            <a:r>
              <a:rPr lang="en-US" altLang="en-US" sz="1800" dirty="0" err="1">
                <a:solidFill>
                  <a:schemeClr val="tx1"/>
                </a:solidFill>
                <a:latin typeface="Arial" panose="020B0604020202020204" pitchFamily="34" charset="0"/>
              </a:rPr>
              <a:t>filters,for</a:t>
            </a:r>
            <a:r>
              <a:rPr lang="en-US" altLang="en-US" sz="1800" dirty="0">
                <a:solidFill>
                  <a:schemeClr val="tx1"/>
                </a:solidFill>
                <a:latin typeface="Arial" panose="020B0604020202020204" pitchFamily="34" charset="0"/>
              </a:rPr>
              <a:t> each pixel, take the highest filter response to highlight 		            edges/ textures. Flatten the filtered image into a single list of numbers.</a:t>
            </a:r>
            <a:br>
              <a:rPr lang="en-US" altLang="en-US" sz="1800" dirty="0">
                <a:solidFill>
                  <a:schemeClr val="tx1"/>
                </a:solidFill>
                <a:latin typeface="Arial" panose="020B0604020202020204" pitchFamily="34" charset="0"/>
              </a:rPr>
            </a:br>
            <a:br>
              <a:rPr lang="en-US" altLang="en-US" sz="1800" dirty="0">
                <a:solidFill>
                  <a:schemeClr val="tx1"/>
                </a:solidFill>
                <a:latin typeface="Arial" panose="020B0604020202020204" pitchFamily="34" charset="0"/>
              </a:rPr>
            </a:br>
            <a:r>
              <a:rPr lang="en-US" altLang="en-US" sz="1800" b="1" dirty="0">
                <a:solidFill>
                  <a:schemeClr val="tx1"/>
                </a:solidFill>
                <a:latin typeface="Arial" panose="020B0604020202020204" pitchFamily="34" charset="0"/>
              </a:rPr>
              <a:t>	Audio Clip </a:t>
            </a:r>
            <a:r>
              <a:rPr lang="en-US" altLang="en-US" sz="1800" dirty="0">
                <a:solidFill>
                  <a:schemeClr val="tx1"/>
                </a:solidFill>
                <a:latin typeface="Arial" panose="020B0604020202020204" pitchFamily="34" charset="0"/>
              </a:rPr>
              <a:t>: Compute MFCCs (Mel-Frequency Cepstral Coefficients) on short overlapping windows. </a:t>
            </a:r>
            <a:br>
              <a:rPr lang="en-US" altLang="en-US" sz="1800" dirty="0">
                <a:solidFill>
                  <a:schemeClr val="tx1"/>
                </a:solidFill>
                <a:latin typeface="Arial" panose="020B0604020202020204" pitchFamily="34" charset="0"/>
              </a:rPr>
            </a:br>
            <a:r>
              <a:rPr lang="en-US" altLang="en-US" sz="1800" dirty="0">
                <a:solidFill>
                  <a:schemeClr val="tx1"/>
                </a:solidFill>
                <a:latin typeface="Arial" panose="020B0604020202020204" pitchFamily="34" charset="0"/>
              </a:rPr>
              <a:t>         	                     Sum each MFCC coefficient across all windows to get one feature list.</a:t>
            </a:r>
            <a:br>
              <a:rPr lang="en-US" altLang="en-US" sz="1800" dirty="0">
                <a:solidFill>
                  <a:schemeClr val="tx1"/>
                </a:solidFill>
                <a:latin typeface="Arial" panose="020B0604020202020204" pitchFamily="34" charset="0"/>
              </a:rPr>
            </a:br>
            <a:br>
              <a:rPr lang="en-US" altLang="en-US" sz="1800" dirty="0">
                <a:solidFill>
                  <a:schemeClr val="tx1"/>
                </a:solidFill>
                <a:latin typeface="Arial" panose="020B0604020202020204" pitchFamily="34" charset="0"/>
              </a:rPr>
            </a:br>
            <a:r>
              <a:rPr lang="en-US" altLang="en-US" sz="1800" b="1" dirty="0">
                <a:solidFill>
                  <a:schemeClr val="tx1"/>
                </a:solidFill>
                <a:latin typeface="Arial" panose="020B0604020202020204" pitchFamily="34" charset="0"/>
              </a:rPr>
              <a:t>	Video</a:t>
            </a:r>
            <a:r>
              <a:rPr lang="en-US" altLang="en-US" sz="1800" dirty="0">
                <a:solidFill>
                  <a:schemeClr val="tx1"/>
                </a:solidFill>
                <a:latin typeface="Arial" panose="020B0604020202020204" pitchFamily="34" charset="0"/>
              </a:rPr>
              <a:t> : For each extracted frame, perform the Image Frames steps to get a feature list per </a:t>
            </a:r>
            <a:r>
              <a:rPr lang="en-US" altLang="en-US" sz="1800" dirty="0" err="1">
                <a:solidFill>
                  <a:schemeClr val="tx1"/>
                </a:solidFill>
                <a:latin typeface="Arial" panose="020B0604020202020204" pitchFamily="34" charset="0"/>
              </a:rPr>
              <a:t>frame.Collect</a:t>
            </a:r>
            <a:r>
              <a:rPr lang="en-US" altLang="en-US" sz="1800" dirty="0">
                <a:solidFill>
                  <a:schemeClr val="tx1"/>
                </a:solidFill>
                <a:latin typeface="Arial" panose="020B0604020202020204" pitchFamily="34" charset="0"/>
              </a:rPr>
              <a:t> 	            all frame feature lists together.</a:t>
            </a:r>
          </a:p>
          <a:p>
            <a:pPr marL="342900" indent="-342900">
              <a:buFont typeface="+mj-lt"/>
              <a:buAutoNum type="arabicPeriod"/>
            </a:pPr>
            <a:endParaRPr lang="en-IN" sz="1800" dirty="0"/>
          </a:p>
        </p:txBody>
      </p:sp>
    </p:spTree>
    <p:extLst>
      <p:ext uri="{BB962C8B-B14F-4D97-AF65-F5344CB8AC3E}">
        <p14:creationId xmlns:p14="http://schemas.microsoft.com/office/powerpoint/2010/main" val="1506840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A5D9D-92FD-B927-2A4F-4C754A80169D}"/>
              </a:ext>
            </a:extLst>
          </p:cNvPr>
          <p:cNvSpPr>
            <a:spLocks noGrp="1"/>
          </p:cNvSpPr>
          <p:nvPr>
            <p:ph type="title"/>
          </p:nvPr>
        </p:nvSpPr>
        <p:spPr/>
        <p:txBody>
          <a:bodyPr/>
          <a:lstStyle/>
          <a:p>
            <a:r>
              <a:rPr lang="en-US" dirty="0"/>
              <a:t>PROPOSED SYSTEM</a:t>
            </a:r>
            <a:endParaRPr lang="en-IN" dirty="0"/>
          </a:p>
        </p:txBody>
      </p:sp>
      <p:sp>
        <p:nvSpPr>
          <p:cNvPr id="3" name="Content Placeholder 2">
            <a:extLst>
              <a:ext uri="{FF2B5EF4-FFF2-40B4-BE49-F238E27FC236}">
                <a16:creationId xmlns:a16="http://schemas.microsoft.com/office/drawing/2014/main" id="{35326CD5-D634-6D49-2414-192533F24454}"/>
              </a:ext>
            </a:extLst>
          </p:cNvPr>
          <p:cNvSpPr>
            <a:spLocks noGrp="1"/>
          </p:cNvSpPr>
          <p:nvPr>
            <p:ph idx="1"/>
          </p:nvPr>
        </p:nvSpPr>
        <p:spPr>
          <a:xfrm>
            <a:off x="550863" y="1376625"/>
            <a:ext cx="11090274" cy="4932100"/>
          </a:xfrm>
        </p:spPr>
        <p:txBody>
          <a:bodyPr>
            <a:normAutofit fontScale="85000" lnSpcReduction="10000"/>
          </a:bodyPr>
          <a:lstStyle/>
          <a:p>
            <a:pPr marL="457200" lvl="0" indent="-457200" eaLnBrk="0" fontAlgn="base" hangingPunct="0">
              <a:lnSpc>
                <a:spcPct val="100000"/>
              </a:lnSpc>
              <a:spcBef>
                <a:spcPct val="0"/>
              </a:spcBef>
              <a:spcAft>
                <a:spcPct val="0"/>
              </a:spcAft>
              <a:buFont typeface="+mj-lt"/>
              <a:buAutoNum type="arabicPeriod"/>
            </a:pPr>
            <a:endParaRPr lang="en-US" altLang="en-US" b="1"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None/>
            </a:pPr>
            <a:r>
              <a:rPr lang="en-US" altLang="en-US" b="1" dirty="0">
                <a:solidFill>
                  <a:srgbClr val="FFFF00"/>
                </a:solidFill>
                <a:latin typeface="Arial" panose="020B0604020202020204" pitchFamily="34" charset="0"/>
              </a:rPr>
              <a:t>4.  Compare to all known examples :</a:t>
            </a:r>
            <a:endParaRPr lang="en-US" altLang="en-US" dirty="0">
              <a:solidFill>
                <a:srgbClr val="FFFF00"/>
              </a:solidFill>
              <a:latin typeface="Arial" panose="020B0604020202020204" pitchFamily="34" charset="0"/>
            </a:endParaRPr>
          </a:p>
          <a:p>
            <a:pPr marL="0" lvl="0" indent="0" eaLnBrk="0" fontAlgn="base" hangingPunct="0">
              <a:lnSpc>
                <a:spcPct val="100000"/>
              </a:lnSpc>
              <a:spcBef>
                <a:spcPct val="0"/>
              </a:spcBef>
              <a:spcAft>
                <a:spcPct val="0"/>
              </a:spcAft>
              <a:buNone/>
            </a:pPr>
            <a:r>
              <a:rPr lang="en-US" altLang="en-US" dirty="0">
                <a:solidFill>
                  <a:schemeClr val="tx1"/>
                </a:solidFill>
                <a:latin typeface="Arial" panose="020B0604020202020204" pitchFamily="34" charset="0"/>
              </a:rPr>
              <a:t>	The system takes the new feature list (from an image, audio clip, or each video frame) and </a:t>
            </a:r>
            <a:br>
              <a:rPr lang="en-US" altLang="en-US" dirty="0">
                <a:solidFill>
                  <a:schemeClr val="tx1"/>
                </a:solidFill>
                <a:latin typeface="Arial" panose="020B0604020202020204" pitchFamily="34" charset="0"/>
              </a:rPr>
            </a:br>
            <a:r>
              <a:rPr lang="en-US" altLang="en-US" dirty="0">
                <a:solidFill>
                  <a:schemeClr val="tx1"/>
                </a:solidFill>
                <a:latin typeface="Arial" panose="020B0604020202020204" pitchFamily="34" charset="0"/>
              </a:rPr>
              <a:t>	searches its “memory” of known real and fake examples.</a:t>
            </a:r>
          </a:p>
          <a:p>
            <a:pPr marL="0" lvl="0" indent="0" eaLnBrk="0" fontAlgn="base" hangingPunct="0">
              <a:lnSpc>
                <a:spcPct val="100000"/>
              </a:lnSpc>
              <a:spcBef>
                <a:spcPct val="0"/>
              </a:spcBef>
              <a:spcAft>
                <a:spcPct val="0"/>
              </a:spcAft>
              <a:buNone/>
            </a:pPr>
            <a:r>
              <a:rPr lang="en-US" altLang="en-US" dirty="0">
                <a:solidFill>
                  <a:schemeClr val="tx1"/>
                </a:solidFill>
                <a:latin typeface="Arial" panose="020B0604020202020204" pitchFamily="34" charset="0"/>
              </a:rPr>
              <a:t>	It computes a simple distance score to find the single best match.</a:t>
            </a:r>
            <a:br>
              <a:rPr lang="en-US" altLang="en-US" dirty="0">
                <a:solidFill>
                  <a:schemeClr val="tx1"/>
                </a:solidFill>
                <a:latin typeface="Arial" panose="020B0604020202020204" pitchFamily="34" charset="0"/>
              </a:rPr>
            </a:br>
            <a:endParaRPr lang="en-US" altLang="en-US"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None/>
            </a:pPr>
            <a:r>
              <a:rPr lang="en-US" altLang="en-US" b="1" dirty="0">
                <a:solidFill>
                  <a:srgbClr val="FFFF00"/>
                </a:solidFill>
                <a:latin typeface="Arial" panose="020B0604020202020204" pitchFamily="34" charset="0"/>
              </a:rPr>
              <a:t>5.  Decide if the media is real or fake :</a:t>
            </a:r>
            <a:endParaRPr lang="en-US" altLang="en-US" dirty="0">
              <a:solidFill>
                <a:srgbClr val="FFFF00"/>
              </a:solidFill>
              <a:latin typeface="Arial" panose="020B0604020202020204" pitchFamily="34" charset="0"/>
            </a:endParaRPr>
          </a:p>
          <a:p>
            <a:pPr marL="0" lvl="0" indent="0" eaLnBrk="0" fontAlgn="base" hangingPunct="0">
              <a:lnSpc>
                <a:spcPct val="100000"/>
              </a:lnSpc>
              <a:spcBef>
                <a:spcPct val="0"/>
              </a:spcBef>
              <a:spcAft>
                <a:spcPct val="0"/>
              </a:spcAft>
              <a:buNone/>
            </a:pPr>
            <a:r>
              <a:rPr lang="en-US" altLang="en-US" dirty="0">
                <a:solidFill>
                  <a:schemeClr val="tx1"/>
                </a:solidFill>
                <a:latin typeface="Arial" panose="020B0604020202020204" pitchFamily="34" charset="0"/>
              </a:rPr>
              <a:t>	If that closest example is labeled “real,” the system calls the input real; otherwise it calls it </a:t>
            </a:r>
            <a:br>
              <a:rPr lang="en-US" altLang="en-US" dirty="0">
                <a:solidFill>
                  <a:schemeClr val="tx1"/>
                </a:solidFill>
                <a:latin typeface="Arial" panose="020B0604020202020204" pitchFamily="34" charset="0"/>
              </a:rPr>
            </a:br>
            <a:r>
              <a:rPr lang="en-US" altLang="en-US" dirty="0">
                <a:solidFill>
                  <a:schemeClr val="tx1"/>
                </a:solidFill>
                <a:latin typeface="Arial" panose="020B0604020202020204" pitchFamily="34" charset="0"/>
              </a:rPr>
              <a:t>	fake.</a:t>
            </a:r>
          </a:p>
          <a:p>
            <a:pPr marL="0" lvl="0" indent="0" eaLnBrk="0" fontAlgn="base" hangingPunct="0">
              <a:lnSpc>
                <a:spcPct val="100000"/>
              </a:lnSpc>
              <a:spcBef>
                <a:spcPct val="0"/>
              </a:spcBef>
              <a:spcAft>
                <a:spcPct val="0"/>
              </a:spcAft>
              <a:buNone/>
            </a:pPr>
            <a:r>
              <a:rPr lang="en-US" altLang="en-US" dirty="0">
                <a:solidFill>
                  <a:schemeClr val="tx1"/>
                </a:solidFill>
                <a:latin typeface="Arial" panose="020B0604020202020204" pitchFamily="34" charset="0"/>
              </a:rPr>
              <a:t>	For video, it repeats this for every frame, then uses a majority vote (or average score) so </a:t>
            </a:r>
            <a:br>
              <a:rPr lang="en-US" altLang="en-US" dirty="0">
                <a:solidFill>
                  <a:schemeClr val="tx1"/>
                </a:solidFill>
                <a:latin typeface="Arial" panose="020B0604020202020204" pitchFamily="34" charset="0"/>
              </a:rPr>
            </a:br>
            <a:r>
              <a:rPr lang="en-US" altLang="en-US" dirty="0">
                <a:solidFill>
                  <a:schemeClr val="tx1"/>
                </a:solidFill>
                <a:latin typeface="Arial" panose="020B0604020202020204" pitchFamily="34" charset="0"/>
              </a:rPr>
              <a:t>	that one odd frame won’t overturn the final decision.</a:t>
            </a:r>
            <a:br>
              <a:rPr lang="en-US" altLang="en-US" dirty="0">
                <a:solidFill>
                  <a:schemeClr val="tx1"/>
                </a:solidFill>
                <a:latin typeface="Arial" panose="020B0604020202020204" pitchFamily="34" charset="0"/>
              </a:rPr>
            </a:br>
            <a:endParaRPr lang="en-US" altLang="en-US"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None/>
            </a:pPr>
            <a:r>
              <a:rPr lang="en-US" altLang="en-US" b="1" dirty="0">
                <a:solidFill>
                  <a:srgbClr val="FFFF00"/>
                </a:solidFill>
                <a:latin typeface="Arial" panose="020B0604020202020204" pitchFamily="34" charset="0"/>
              </a:rPr>
              <a:t>6.  Display the result :</a:t>
            </a:r>
            <a:endParaRPr lang="en-US" altLang="en-US" dirty="0">
              <a:solidFill>
                <a:srgbClr val="FFFF00"/>
              </a:solidFill>
              <a:latin typeface="Arial" panose="020B0604020202020204" pitchFamily="34" charset="0"/>
            </a:endParaRPr>
          </a:p>
          <a:p>
            <a:pPr marL="0" lvl="0" indent="0" eaLnBrk="0" fontAlgn="base" hangingPunct="0">
              <a:lnSpc>
                <a:spcPct val="100000"/>
              </a:lnSpc>
              <a:spcBef>
                <a:spcPct val="0"/>
              </a:spcBef>
              <a:spcAft>
                <a:spcPct val="0"/>
              </a:spcAft>
              <a:buNone/>
            </a:pPr>
            <a:r>
              <a:rPr lang="en-US" altLang="en-US" dirty="0">
                <a:solidFill>
                  <a:schemeClr val="tx1"/>
                </a:solidFill>
                <a:latin typeface="Arial" panose="020B0604020202020204" pitchFamily="34" charset="0"/>
              </a:rPr>
              <a:t>	The GUI then displays “REAL” or “FAKE” along with the distance-based confidence 	(smaller distance → higher confidence).</a:t>
            </a:r>
          </a:p>
          <a:p>
            <a:pPr marL="0" lvl="0" indent="0" eaLnBrk="0" fontAlgn="base" hangingPunct="0">
              <a:lnSpc>
                <a:spcPct val="100000"/>
              </a:lnSpc>
              <a:spcBef>
                <a:spcPct val="0"/>
              </a:spcBef>
              <a:spcAft>
                <a:spcPct val="0"/>
              </a:spcAft>
              <a:buNone/>
            </a:pPr>
            <a:r>
              <a:rPr lang="en-US" altLang="en-US" dirty="0">
                <a:solidFill>
                  <a:schemeClr val="tx1"/>
                </a:solidFill>
                <a:latin typeface="Arial" panose="020B0604020202020204" pitchFamily="34" charset="0"/>
              </a:rPr>
              <a:t>	This gives the user a clear, immediate result and an idea of how sure the system is.</a:t>
            </a:r>
          </a:p>
          <a:p>
            <a:pPr marL="457200" indent="-457200">
              <a:buFont typeface="+mj-lt"/>
              <a:buAutoNum type="arabicPeriod"/>
            </a:pPr>
            <a:endParaRPr lang="en-IN" dirty="0"/>
          </a:p>
        </p:txBody>
      </p:sp>
    </p:spTree>
    <p:extLst>
      <p:ext uri="{BB962C8B-B14F-4D97-AF65-F5344CB8AC3E}">
        <p14:creationId xmlns:p14="http://schemas.microsoft.com/office/powerpoint/2010/main" val="1940362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A3705-3C40-5E86-E91E-FFAA045EB553}"/>
              </a:ext>
            </a:extLst>
          </p:cNvPr>
          <p:cNvSpPr>
            <a:spLocks noGrp="1"/>
          </p:cNvSpPr>
          <p:nvPr>
            <p:ph type="title"/>
          </p:nvPr>
        </p:nvSpPr>
        <p:spPr/>
        <p:txBody>
          <a:bodyPr/>
          <a:lstStyle/>
          <a:p>
            <a:r>
              <a:rPr lang="en-US" dirty="0"/>
              <a:t>SDLC MODEL</a:t>
            </a:r>
            <a:endParaRPr lang="en-IN" dirty="0"/>
          </a:p>
        </p:txBody>
      </p:sp>
      <p:sp>
        <p:nvSpPr>
          <p:cNvPr id="17" name="TextBox 16">
            <a:extLst>
              <a:ext uri="{FF2B5EF4-FFF2-40B4-BE49-F238E27FC236}">
                <a16:creationId xmlns:a16="http://schemas.microsoft.com/office/drawing/2014/main" id="{A3DFD968-3A05-6CCD-1B65-3EDB40AF3F64}"/>
              </a:ext>
            </a:extLst>
          </p:cNvPr>
          <p:cNvSpPr txBox="1"/>
          <p:nvPr/>
        </p:nvSpPr>
        <p:spPr>
          <a:xfrm>
            <a:off x="474784" y="1715980"/>
            <a:ext cx="11020529" cy="4708981"/>
          </a:xfrm>
          <a:prstGeom prst="rect">
            <a:avLst/>
          </a:prstGeom>
          <a:noFill/>
        </p:spPr>
        <p:txBody>
          <a:bodyPr wrap="square">
            <a:spAutoFit/>
          </a:bodyPr>
          <a:lstStyle/>
          <a:p>
            <a:pPr>
              <a:buNone/>
            </a:pPr>
            <a:endParaRPr lang="en-US" sz="2000" b="1" dirty="0"/>
          </a:p>
          <a:p>
            <a:pPr>
              <a:buNone/>
            </a:pPr>
            <a:r>
              <a:rPr lang="en-US" sz="2000" b="1" dirty="0"/>
              <a:t>Model Used: Agile </a:t>
            </a:r>
            <a:endParaRPr lang="en-US" sz="2000" dirty="0"/>
          </a:p>
          <a:p>
            <a:r>
              <a:rPr lang="en-US" sz="2000" dirty="0"/>
              <a:t>Agile is flexible and fast software development model where the project is built in small parts called “sprints”.</a:t>
            </a:r>
          </a:p>
          <a:p>
            <a:endParaRPr lang="en-US" sz="2000" dirty="0"/>
          </a:p>
          <a:p>
            <a:endParaRPr lang="en-US" sz="2000" dirty="0"/>
          </a:p>
          <a:p>
            <a:r>
              <a:rPr lang="en-US" sz="2000" dirty="0"/>
              <a:t>Agile helps improvement of the system step by step without needing to start over each time a change is needed.</a:t>
            </a:r>
          </a:p>
          <a:p>
            <a:endParaRPr lang="en-US" sz="2000" dirty="0"/>
          </a:p>
          <a:p>
            <a:r>
              <a:rPr lang="en-US" sz="2000" dirty="0"/>
              <a:t>Why did we use Agile methodology ?</a:t>
            </a:r>
            <a:br>
              <a:rPr lang="en-US" sz="2000" dirty="0"/>
            </a:br>
            <a:endParaRPr lang="en-US" sz="2000" dirty="0"/>
          </a:p>
          <a:p>
            <a:r>
              <a:rPr lang="en-US" sz="2000" dirty="0"/>
              <a:t>	Step by step development, easier to add changes</a:t>
            </a:r>
            <a:br>
              <a:rPr lang="en-US" sz="2000" dirty="0"/>
            </a:br>
            <a:endParaRPr lang="en-US" sz="2000" dirty="0"/>
          </a:p>
          <a:p>
            <a:r>
              <a:rPr lang="en-US" sz="2000" dirty="0"/>
              <a:t>	Works faster without having to start over each time a change is needed.</a:t>
            </a:r>
          </a:p>
          <a:p>
            <a:endParaRPr lang="en-US" sz="2000" dirty="0"/>
          </a:p>
        </p:txBody>
      </p:sp>
    </p:spTree>
    <p:extLst>
      <p:ext uri="{BB962C8B-B14F-4D97-AF65-F5344CB8AC3E}">
        <p14:creationId xmlns:p14="http://schemas.microsoft.com/office/powerpoint/2010/main" val="2698533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0D34C-93CF-80E3-CFFC-BC6616B33E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102B38-9EA5-3231-7D6E-F45450050C2E}"/>
              </a:ext>
            </a:extLst>
          </p:cNvPr>
          <p:cNvSpPr>
            <a:spLocks noGrp="1"/>
          </p:cNvSpPr>
          <p:nvPr>
            <p:ph type="title"/>
          </p:nvPr>
        </p:nvSpPr>
        <p:spPr>
          <a:xfrm>
            <a:off x="550862" y="549275"/>
            <a:ext cx="11091600" cy="696721"/>
          </a:xfrm>
        </p:spPr>
        <p:txBody>
          <a:bodyPr/>
          <a:lstStyle/>
          <a:p>
            <a:r>
              <a:rPr lang="en-US" dirty="0"/>
              <a:t>AGILE MODEL PHASES</a:t>
            </a:r>
            <a:endParaRPr lang="en-IN" dirty="0"/>
          </a:p>
        </p:txBody>
      </p:sp>
      <p:sp>
        <p:nvSpPr>
          <p:cNvPr id="17" name="TextBox 16">
            <a:extLst>
              <a:ext uri="{FF2B5EF4-FFF2-40B4-BE49-F238E27FC236}">
                <a16:creationId xmlns:a16="http://schemas.microsoft.com/office/drawing/2014/main" id="{56DD8CFF-03FB-6338-6B0A-D00A9348951F}"/>
              </a:ext>
            </a:extLst>
          </p:cNvPr>
          <p:cNvSpPr txBox="1"/>
          <p:nvPr/>
        </p:nvSpPr>
        <p:spPr>
          <a:xfrm>
            <a:off x="379743" y="1322745"/>
            <a:ext cx="11432513" cy="4708981"/>
          </a:xfrm>
          <a:prstGeom prst="rect">
            <a:avLst/>
          </a:prstGeom>
          <a:noFill/>
        </p:spPr>
        <p:txBody>
          <a:bodyPr wrap="square">
            <a:spAutoFit/>
          </a:bodyPr>
          <a:lstStyle/>
          <a:p>
            <a:endParaRPr lang="en-US" sz="2000" b="1" dirty="0">
              <a:solidFill>
                <a:srgbClr val="FFFF00"/>
              </a:solidFill>
            </a:endParaRPr>
          </a:p>
          <a:p>
            <a:r>
              <a:rPr lang="en-US" sz="2000" b="1" dirty="0">
                <a:solidFill>
                  <a:srgbClr val="FFFF00"/>
                </a:solidFill>
              </a:rPr>
              <a:t>Requirement Analysis : </a:t>
            </a:r>
            <a:r>
              <a:rPr lang="en-US" sz="2000" dirty="0"/>
              <a:t>Decide what the system should do: detect fake images, audio, and </a:t>
            </a:r>
            <a:r>
              <a:rPr lang="en-US" sz="2000" dirty="0" err="1"/>
              <a:t>video.List</a:t>
            </a:r>
            <a:r>
              <a:rPr lang="en-US" sz="2000" dirty="0"/>
              <a:t> tools,  </a:t>
            </a:r>
            <a:br>
              <a:rPr lang="en-US" sz="2000" dirty="0"/>
            </a:br>
            <a:r>
              <a:rPr lang="en-US" sz="2000" dirty="0"/>
              <a:t>                                       datasets, and basic needs (GUI, accuracy, speed).</a:t>
            </a:r>
            <a:br>
              <a:rPr lang="en-US" sz="2000" dirty="0"/>
            </a:br>
            <a:endParaRPr lang="en-US" sz="2000" dirty="0"/>
          </a:p>
          <a:p>
            <a:r>
              <a:rPr lang="en-US" sz="2000" b="1" dirty="0">
                <a:solidFill>
                  <a:srgbClr val="FFFF00"/>
                </a:solidFill>
              </a:rPr>
              <a:t>Planning and design :</a:t>
            </a:r>
            <a:r>
              <a:rPr lang="en-US" sz="2000" dirty="0">
                <a:solidFill>
                  <a:srgbClr val="FFFF00"/>
                </a:solidFill>
              </a:rPr>
              <a:t> </a:t>
            </a:r>
            <a:r>
              <a:rPr lang="en-US" sz="2000" dirty="0"/>
              <a:t>Break the whole project into small tasks called “sprints”.</a:t>
            </a:r>
            <a:br>
              <a:rPr lang="en-US" sz="2000" dirty="0"/>
            </a:br>
            <a:endParaRPr lang="en-US" sz="2000" dirty="0"/>
          </a:p>
          <a:p>
            <a:r>
              <a:rPr lang="en-US" sz="2000" b="1" dirty="0">
                <a:solidFill>
                  <a:srgbClr val="FFFF00"/>
                </a:solidFill>
              </a:rPr>
              <a:t>Development (Sprint-wise):</a:t>
            </a:r>
            <a:r>
              <a:rPr lang="en-US" sz="2000" b="1" dirty="0"/>
              <a:t> </a:t>
            </a:r>
            <a:r>
              <a:rPr lang="en-US" sz="2000" dirty="0"/>
              <a:t>Start coding each module in small parts for each and every feature such as</a:t>
            </a:r>
            <a:br>
              <a:rPr lang="en-US" sz="2000" dirty="0"/>
            </a:br>
            <a:r>
              <a:rPr lang="en-US" sz="2000" dirty="0"/>
              <a:t>                                                image, audio, and video.</a:t>
            </a:r>
            <a:br>
              <a:rPr lang="en-US" sz="2000" dirty="0"/>
            </a:br>
            <a:endParaRPr lang="en-US" sz="2000" dirty="0"/>
          </a:p>
          <a:p>
            <a:r>
              <a:rPr lang="en-US" sz="2000" b="1" dirty="0">
                <a:solidFill>
                  <a:srgbClr val="FFFF00"/>
                </a:solidFill>
              </a:rPr>
              <a:t>Testing : </a:t>
            </a:r>
            <a:r>
              <a:rPr lang="en-US" sz="2000" dirty="0"/>
              <a:t>Test the module after each after sprint. Fix bugs or improve based on the feedback.</a:t>
            </a:r>
            <a:br>
              <a:rPr lang="en-US" sz="2000" dirty="0"/>
            </a:br>
            <a:endParaRPr lang="en-US" sz="2000" dirty="0"/>
          </a:p>
          <a:p>
            <a:r>
              <a:rPr lang="en-US" sz="2000" b="1" dirty="0">
                <a:solidFill>
                  <a:srgbClr val="FFFF00"/>
                </a:solidFill>
              </a:rPr>
              <a:t>Integration :</a:t>
            </a:r>
            <a:r>
              <a:rPr lang="en-US" sz="2000" b="1" dirty="0"/>
              <a:t> </a:t>
            </a:r>
            <a:r>
              <a:rPr lang="en-US" sz="2000" dirty="0"/>
              <a:t> Combine all the modules into a single working system. Ensure that everything works well  </a:t>
            </a:r>
            <a:br>
              <a:rPr lang="en-US" sz="2000" dirty="0"/>
            </a:br>
            <a:r>
              <a:rPr lang="en-US" sz="2000" dirty="0"/>
              <a:t>                       together.</a:t>
            </a:r>
            <a:br>
              <a:rPr lang="en-US" sz="2000" dirty="0"/>
            </a:br>
            <a:endParaRPr lang="en-US" sz="2000" dirty="0"/>
          </a:p>
          <a:p>
            <a:r>
              <a:rPr lang="en-US" sz="2000" b="1" dirty="0">
                <a:solidFill>
                  <a:srgbClr val="FFFF00"/>
                </a:solidFill>
              </a:rPr>
              <a:t>Deployment : </a:t>
            </a:r>
            <a:r>
              <a:rPr lang="en-US" sz="2000" dirty="0"/>
              <a:t>Run the final version and add updates or fix issues in future sprints if needed.</a:t>
            </a:r>
            <a:endParaRPr lang="en-US" dirty="0"/>
          </a:p>
        </p:txBody>
      </p:sp>
    </p:spTree>
    <p:extLst>
      <p:ext uri="{BB962C8B-B14F-4D97-AF65-F5344CB8AC3E}">
        <p14:creationId xmlns:p14="http://schemas.microsoft.com/office/powerpoint/2010/main" val="3828331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FA284-662B-C800-70A6-535D6A4E684E}"/>
              </a:ext>
            </a:extLst>
          </p:cNvPr>
          <p:cNvSpPr>
            <a:spLocks noGrp="1"/>
          </p:cNvSpPr>
          <p:nvPr>
            <p:ph type="title"/>
          </p:nvPr>
        </p:nvSpPr>
        <p:spPr>
          <a:xfrm>
            <a:off x="281354" y="165438"/>
            <a:ext cx="4873450" cy="608285"/>
          </a:xfrm>
        </p:spPr>
        <p:txBody>
          <a:bodyPr/>
          <a:lstStyle/>
          <a:p>
            <a:r>
              <a:rPr lang="en-US" dirty="0"/>
              <a:t>USE CASE DIAGRAM</a:t>
            </a:r>
            <a:endParaRPr lang="en-IN" dirty="0"/>
          </a:p>
        </p:txBody>
      </p:sp>
      <p:sp>
        <p:nvSpPr>
          <p:cNvPr id="5" name="Rectangle 1">
            <a:extLst>
              <a:ext uri="{FF2B5EF4-FFF2-40B4-BE49-F238E27FC236}">
                <a16:creationId xmlns:a16="http://schemas.microsoft.com/office/drawing/2014/main" id="{944B7DB4-8D45-FA2C-28D8-18EDF1A4740B}"/>
              </a:ext>
            </a:extLst>
          </p:cNvPr>
          <p:cNvSpPr>
            <a:spLocks noGrp="1" noChangeArrowheads="1"/>
          </p:cNvSpPr>
          <p:nvPr>
            <p:ph idx="1"/>
          </p:nvPr>
        </p:nvSpPr>
        <p:spPr bwMode="auto">
          <a:xfrm>
            <a:off x="83736" y="1225688"/>
            <a:ext cx="6650745"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diagram shows </a:t>
            </a:r>
            <a:r>
              <a:rPr kumimoji="0" lang="en-US" altLang="en-US" sz="1800" b="1" i="0" u="none" strike="noStrike" cap="none" normalizeH="0" baseline="0" dirty="0">
                <a:ln>
                  <a:noFill/>
                </a:ln>
                <a:solidFill>
                  <a:schemeClr val="tx1"/>
                </a:solidFill>
                <a:effectLst/>
                <a:latin typeface="Arial" panose="020B0604020202020204" pitchFamily="34" charset="0"/>
              </a:rPr>
              <a:t>two key users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rgbClr val="FFFF00"/>
                </a:solidFill>
                <a:effectLst/>
                <a:latin typeface="Arial" panose="020B0604020202020204" pitchFamily="34" charset="0"/>
              </a:rPr>
              <a:t>End User</a:t>
            </a:r>
            <a:r>
              <a:rPr kumimoji="0" lang="en-US" altLang="en-US" sz="1800" b="0" i="0" u="none" strike="noStrike" cap="none" normalizeH="0" baseline="0" dirty="0">
                <a:ln>
                  <a:noFill/>
                </a:ln>
                <a:solidFill>
                  <a:srgbClr val="FFFF00"/>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a:t>
            </a:r>
            <a:r>
              <a:rPr lang="en-US" altLang="en-US" sz="1800" dirty="0">
                <a:solidFill>
                  <a:schemeClr val="tx1"/>
                </a:solidFill>
                <a:latin typeface="Arial" panose="020B0604020202020204" pitchFamily="34" charset="0"/>
              </a:rPr>
              <a:t>U</a:t>
            </a:r>
            <a:r>
              <a:rPr kumimoji="0" lang="en-US" altLang="en-US" sz="1800" b="0" i="0" u="none" strike="noStrike" cap="none" normalizeH="0" baseline="0" dirty="0">
                <a:ln>
                  <a:noFill/>
                </a:ln>
                <a:solidFill>
                  <a:schemeClr val="tx1"/>
                </a:solidFill>
                <a:effectLst/>
                <a:latin typeface="Arial" panose="020B0604020202020204" pitchFamily="34" charset="0"/>
              </a:rPr>
              <a:t>ploads media to check if it's real or fake.</a:t>
            </a:r>
          </a:p>
          <a:p>
            <a:pPr marL="457200" marR="0" lvl="1"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rgbClr val="FFFF00"/>
                </a:solidFill>
                <a:effectLst/>
                <a:latin typeface="Arial" panose="020B0604020202020204" pitchFamily="34" charset="0"/>
              </a:rPr>
              <a:t>Administrator</a:t>
            </a:r>
            <a:r>
              <a:rPr kumimoji="0" lang="en-US" altLang="en-US" sz="1800" b="0" i="0" u="none" strike="noStrike" cap="none" normalizeH="0" baseline="0" dirty="0">
                <a:ln>
                  <a:noFill/>
                </a:ln>
                <a:solidFill>
                  <a:srgbClr val="FFFF00"/>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Manages datasets, models, and system logs.</a:t>
            </a:r>
          </a:p>
          <a:p>
            <a:pPr marL="0" marR="0" lvl="0" indent="0" algn="l" defTabSz="914400" rtl="0" eaLnBrk="0" fontAlgn="base" latinLnBrk="0" hangingPunct="0">
              <a:lnSpc>
                <a:spcPct val="100000"/>
              </a:lnSpc>
              <a:spcBef>
                <a:spcPct val="0"/>
              </a:spcBef>
              <a:spcAft>
                <a:spcPct val="0"/>
              </a:spcAft>
              <a:buClrTx/>
              <a:buSz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The system allows the End-User to:</a:t>
            </a:r>
          </a:p>
          <a:p>
            <a:pPr marL="457200" marR="0" lvl="1"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rgbClr val="FFFF00"/>
                </a:solidFill>
                <a:effectLst/>
                <a:latin typeface="Arial" panose="020B0604020202020204" pitchFamily="34" charset="0"/>
              </a:rPr>
              <a:t>Upload Media</a:t>
            </a:r>
            <a:r>
              <a:rPr kumimoji="0" lang="en-US" altLang="en-US" sz="1800" b="0" i="0" u="none" strike="noStrike" cap="none" normalizeH="0" baseline="0" dirty="0">
                <a:ln>
                  <a:noFill/>
                </a:ln>
                <a:solidFill>
                  <a:srgbClr val="FFFF00"/>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(Image/Audio/Video)</a:t>
            </a:r>
          </a:p>
          <a:p>
            <a:pPr marL="457200" marR="0" lvl="1"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rgbClr val="FFFF00"/>
                </a:solidFill>
                <a:effectLst/>
                <a:latin typeface="Arial" panose="020B0604020202020204" pitchFamily="34" charset="0"/>
              </a:rPr>
              <a:t>View Detection Result</a:t>
            </a:r>
            <a:r>
              <a:rPr kumimoji="0" lang="en-US" altLang="en-US" sz="1800" b="0" i="0" u="none" strike="noStrike" cap="none" normalizeH="0" baseline="0" dirty="0">
                <a:ln>
                  <a:noFill/>
                </a:ln>
                <a:solidFill>
                  <a:srgbClr val="FFFF00"/>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(Real or Fake)</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Administrator can:</a:t>
            </a:r>
          </a:p>
          <a:p>
            <a:pPr marL="457200" marR="0" lvl="1"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rgbClr val="FFFF00"/>
                </a:solidFill>
                <a:effectLst/>
                <a:latin typeface="Arial" panose="020B0604020202020204" pitchFamily="34" charset="0"/>
              </a:rPr>
              <a:t>Retrain Model</a:t>
            </a:r>
            <a:r>
              <a:rPr lang="en-US" altLang="en-US" sz="1800" dirty="0">
                <a:solidFill>
                  <a:schemeClr val="tx1"/>
                </a:solidFill>
                <a:latin typeface="Arial" panose="020B0604020202020204" pitchFamily="34" charset="0"/>
              </a:rPr>
              <a:t>, Access backend code for changes</a:t>
            </a:r>
            <a:br>
              <a:rPr kumimoji="0" lang="en-US" altLang="en-US" sz="1800" b="1"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Simple Interaction Flow</a:t>
            </a:r>
            <a:br>
              <a:rPr kumimoji="0" lang="en-US" altLang="en-US" sz="1800" b="1"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user interacts with the system through a </a:t>
            </a:r>
            <a:r>
              <a:rPr kumimoji="0" lang="en-US" altLang="en-US" sz="1800" b="1" i="0" u="none" strike="noStrike" cap="none" normalizeH="0" baseline="0" dirty="0">
                <a:ln>
                  <a:noFill/>
                </a:ln>
                <a:solidFill>
                  <a:schemeClr val="tx1"/>
                </a:solidFill>
                <a:effectLst/>
                <a:latin typeface="Arial" panose="020B0604020202020204" pitchFamily="34" charset="0"/>
              </a:rPr>
              <a:t>GUI</a:t>
            </a:r>
            <a:r>
              <a:rPr kumimoji="0" lang="en-US" altLang="en-US" sz="1800" b="0" i="0" u="none" strike="noStrike" cap="none" normalizeH="0" baseline="0" dirty="0">
                <a:ln>
                  <a:noFill/>
                </a:ln>
                <a:solidFill>
                  <a:schemeClr val="tx1"/>
                </a:solidFill>
                <a:effectLst/>
                <a:latin typeface="Arial" panose="020B0604020202020204" pitchFamily="34" charset="0"/>
              </a:rPr>
              <a:t> to perform deepfake checks.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admin accesses backend tools to update or maintain the system.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4829168F-21A5-54BD-BC9C-74E9F9A7C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399" y="953729"/>
            <a:ext cx="5491193" cy="4950542"/>
          </a:xfrm>
          <a:prstGeom prst="rect">
            <a:avLst/>
          </a:prstGeom>
        </p:spPr>
      </p:pic>
    </p:spTree>
    <p:extLst>
      <p:ext uri="{BB962C8B-B14F-4D97-AF65-F5344CB8AC3E}">
        <p14:creationId xmlns:p14="http://schemas.microsoft.com/office/powerpoint/2010/main" val="748783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757255-4B56-52E1-A96A-6483D1BA0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4655"/>
            <a:ext cx="12192000" cy="5648689"/>
          </a:xfrm>
          <a:prstGeom prst="rect">
            <a:avLst/>
          </a:prstGeom>
        </p:spPr>
      </p:pic>
    </p:spTree>
    <p:extLst>
      <p:ext uri="{BB962C8B-B14F-4D97-AF65-F5344CB8AC3E}">
        <p14:creationId xmlns:p14="http://schemas.microsoft.com/office/powerpoint/2010/main" val="2805776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9410C-E24A-BB74-44C8-BDF20C85E69B}"/>
              </a:ext>
            </a:extLst>
          </p:cNvPr>
          <p:cNvSpPr>
            <a:spLocks noGrp="1"/>
          </p:cNvSpPr>
          <p:nvPr>
            <p:ph type="title"/>
          </p:nvPr>
        </p:nvSpPr>
        <p:spPr/>
        <p:txBody>
          <a:bodyPr/>
          <a:lstStyle/>
          <a:p>
            <a:r>
              <a:rPr lang="en-US" dirty="0"/>
              <a:t>SEQUENCE DIAGRAM</a:t>
            </a:r>
            <a:endParaRPr lang="en-IN" dirty="0"/>
          </a:p>
        </p:txBody>
      </p:sp>
      <p:sp>
        <p:nvSpPr>
          <p:cNvPr id="5" name="TextBox 4">
            <a:extLst>
              <a:ext uri="{FF2B5EF4-FFF2-40B4-BE49-F238E27FC236}">
                <a16:creationId xmlns:a16="http://schemas.microsoft.com/office/drawing/2014/main" id="{644204AF-5AB7-3392-EFDA-0850589AC012}"/>
              </a:ext>
            </a:extLst>
          </p:cNvPr>
          <p:cNvSpPr txBox="1"/>
          <p:nvPr/>
        </p:nvSpPr>
        <p:spPr>
          <a:xfrm>
            <a:off x="361854" y="1466849"/>
            <a:ext cx="11468292" cy="5016758"/>
          </a:xfrm>
          <a:prstGeom prst="rect">
            <a:avLst/>
          </a:prstGeom>
          <a:noFill/>
        </p:spPr>
        <p:txBody>
          <a:bodyPr wrap="square">
            <a:spAutoFit/>
          </a:bodyPr>
          <a:lstStyle/>
          <a:p>
            <a:pPr>
              <a:buFont typeface="+mj-lt"/>
              <a:buAutoNum type="arabicPeriod"/>
            </a:pPr>
            <a:r>
              <a:rPr lang="en-US" sz="2000" b="1" dirty="0">
                <a:solidFill>
                  <a:srgbClr val="FFFF00"/>
                </a:solidFill>
              </a:rPr>
              <a:t>User Uploads Media</a:t>
            </a:r>
            <a:endParaRPr lang="en-US" sz="2000" dirty="0">
              <a:solidFill>
                <a:srgbClr val="FFFF00"/>
              </a:solidFill>
            </a:endParaRPr>
          </a:p>
          <a:p>
            <a:pPr marL="742950" lvl="1" indent="-285750">
              <a:buFont typeface="+mj-lt"/>
              <a:buAutoNum type="arabicPeriod"/>
            </a:pPr>
            <a:r>
              <a:rPr lang="en-US" sz="2000" dirty="0"/>
              <a:t>The user selects an image, audio, or video file through the system’s GUI.</a:t>
            </a:r>
          </a:p>
          <a:p>
            <a:pPr marL="742950" lvl="1" indent="-285750">
              <a:buFont typeface="+mj-lt"/>
              <a:buAutoNum type="arabicPeriod"/>
            </a:pPr>
            <a:r>
              <a:rPr lang="en-US" sz="2000" dirty="0"/>
              <a:t>This request is sent to the controller (main logic handler).</a:t>
            </a:r>
            <a:br>
              <a:rPr lang="en-US" sz="2000" dirty="0"/>
            </a:br>
            <a:endParaRPr lang="en-US" sz="2000" dirty="0"/>
          </a:p>
          <a:p>
            <a:pPr>
              <a:buFont typeface="+mj-lt"/>
              <a:buAutoNum type="arabicPeriod"/>
            </a:pPr>
            <a:r>
              <a:rPr lang="en-US" sz="2000" b="1" dirty="0">
                <a:solidFill>
                  <a:srgbClr val="FFFF00"/>
                </a:solidFill>
              </a:rPr>
              <a:t>Processing Begins</a:t>
            </a:r>
            <a:endParaRPr lang="en-US" sz="2000" dirty="0">
              <a:solidFill>
                <a:srgbClr val="FFFF00"/>
              </a:solidFill>
            </a:endParaRPr>
          </a:p>
          <a:p>
            <a:pPr marL="742950" lvl="1" indent="-285750">
              <a:buFont typeface="+mj-lt"/>
              <a:buAutoNum type="arabicPeriod"/>
            </a:pPr>
            <a:r>
              <a:rPr lang="en-US" sz="2000" dirty="0"/>
              <a:t>The controller sends the file to the </a:t>
            </a:r>
            <a:r>
              <a:rPr lang="en-US" sz="2000" b="1" dirty="0"/>
              <a:t>Preprocessor</a:t>
            </a:r>
            <a:r>
              <a:rPr lang="en-US" sz="2000" dirty="0"/>
              <a:t>, which prepares it (resizing, filtering, MFCCs, etc.).</a:t>
            </a:r>
          </a:p>
          <a:p>
            <a:pPr marL="742950" lvl="1" indent="-285750">
              <a:buFont typeface="+mj-lt"/>
              <a:buAutoNum type="arabicPeriod"/>
            </a:pPr>
            <a:r>
              <a:rPr lang="en-US" sz="2000" dirty="0"/>
              <a:t>Once ready, the processed media is passed to the </a:t>
            </a:r>
            <a:r>
              <a:rPr lang="en-US" sz="2000" b="1" dirty="0"/>
              <a:t>Detection Engine</a:t>
            </a:r>
            <a:r>
              <a:rPr lang="en-US" sz="2000" dirty="0"/>
              <a:t>.</a:t>
            </a:r>
            <a:br>
              <a:rPr lang="en-US" sz="2000" dirty="0"/>
            </a:br>
            <a:endParaRPr lang="en-US" sz="2000" dirty="0"/>
          </a:p>
          <a:p>
            <a:pPr>
              <a:buFont typeface="+mj-lt"/>
              <a:buAutoNum type="arabicPeriod"/>
            </a:pPr>
            <a:r>
              <a:rPr lang="en-US" sz="2000" b="1" dirty="0">
                <a:solidFill>
                  <a:srgbClr val="FFFF00"/>
                </a:solidFill>
              </a:rPr>
              <a:t>Prediction Happens</a:t>
            </a:r>
            <a:endParaRPr lang="en-US" sz="2000" dirty="0">
              <a:solidFill>
                <a:srgbClr val="FFFF00"/>
              </a:solidFill>
            </a:endParaRPr>
          </a:p>
          <a:p>
            <a:pPr marL="742950" lvl="1" indent="-285750">
              <a:buFont typeface="+mj-lt"/>
              <a:buAutoNum type="arabicPeriod"/>
            </a:pPr>
            <a:r>
              <a:rPr lang="en-US" sz="2000" dirty="0"/>
              <a:t>The Detection Engine uses the </a:t>
            </a:r>
            <a:r>
              <a:rPr lang="en-US" sz="2000" b="1" dirty="0"/>
              <a:t>Deepfake Model</a:t>
            </a:r>
            <a:r>
              <a:rPr lang="en-US" sz="2000" dirty="0"/>
              <a:t> to check if the media is real or fake.</a:t>
            </a:r>
          </a:p>
          <a:p>
            <a:pPr marL="742950" lvl="1" indent="-285750">
              <a:buFont typeface="+mj-lt"/>
              <a:buAutoNum type="arabicPeriod"/>
            </a:pPr>
            <a:r>
              <a:rPr lang="en-US" sz="2000" dirty="0"/>
              <a:t>The result (e.g., "FAKE", "REAL") is packed into a </a:t>
            </a:r>
            <a:r>
              <a:rPr lang="en-US" sz="2000" b="1" dirty="0"/>
              <a:t>Prediction Result</a:t>
            </a:r>
            <a:r>
              <a:rPr lang="en-US" sz="2000" dirty="0"/>
              <a:t>.</a:t>
            </a:r>
            <a:br>
              <a:rPr lang="en-US" sz="2000" dirty="0"/>
            </a:br>
            <a:endParaRPr lang="en-US" sz="2000" dirty="0"/>
          </a:p>
          <a:p>
            <a:pPr>
              <a:buFont typeface="+mj-lt"/>
              <a:buAutoNum type="arabicPeriod"/>
            </a:pPr>
            <a:r>
              <a:rPr lang="en-US" sz="2000" b="1" dirty="0">
                <a:solidFill>
                  <a:srgbClr val="FFFF00"/>
                </a:solidFill>
              </a:rPr>
              <a:t>Result Displayed</a:t>
            </a:r>
            <a:endParaRPr lang="en-US" sz="2000" dirty="0">
              <a:solidFill>
                <a:srgbClr val="FFFF00"/>
              </a:solidFill>
            </a:endParaRPr>
          </a:p>
          <a:p>
            <a:pPr marL="742950" lvl="1" indent="-285750">
              <a:buFont typeface="+mj-lt"/>
              <a:buAutoNum type="arabicPeriod"/>
            </a:pPr>
            <a:r>
              <a:rPr lang="en-US" sz="2000" dirty="0"/>
              <a:t>The Prediction Result travels back to the controller.</a:t>
            </a:r>
          </a:p>
          <a:p>
            <a:pPr marL="742950" lvl="1" indent="-285750">
              <a:buFont typeface="+mj-lt"/>
              <a:buAutoNum type="arabicPeriod"/>
            </a:pPr>
            <a:r>
              <a:rPr lang="en-US" sz="2000" dirty="0"/>
              <a:t>The controller shows the final verdict on the screen for the user to see.</a:t>
            </a:r>
            <a:br>
              <a:rPr lang="en-US" sz="2000" dirty="0"/>
            </a:br>
            <a:endParaRPr lang="en-US" sz="2000" dirty="0"/>
          </a:p>
        </p:txBody>
      </p:sp>
    </p:spTree>
    <p:extLst>
      <p:ext uri="{BB962C8B-B14F-4D97-AF65-F5344CB8AC3E}">
        <p14:creationId xmlns:p14="http://schemas.microsoft.com/office/powerpoint/2010/main" val="406008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583991" y="299691"/>
            <a:ext cx="3774945" cy="566739"/>
          </a:xfrm>
        </p:spPr>
        <p:txBody>
          <a:bodyPr/>
          <a:lstStyle/>
          <a:p>
            <a:r>
              <a:rPr lang="en-US"/>
              <a:t>Introduction</a:t>
            </a: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261257" y="1376624"/>
            <a:ext cx="11596199" cy="4642339"/>
          </a:xfrm>
        </p:spPr>
        <p:txBody>
          <a:bodyPr vert="horz" wrap="square" lIns="0" tIns="0" rIns="0" bIns="0" rtlCol="0" anchor="t">
            <a:normAutofit/>
          </a:bodyPr>
          <a:lstStyle/>
          <a:p>
            <a:r>
              <a:rPr lang="en-US" dirty="0">
                <a:solidFill>
                  <a:srgbClr val="FFFFFF"/>
                </a:solidFill>
                <a:latin typeface="Gill Sans MT"/>
                <a:cs typeface="Arial"/>
              </a:rPr>
              <a:t>When someone uses advanced computer algorithms to swap faces, alter expressions, or insert people into scenes where they never were, we call them a deepfake. These deepfakes can look so real that it’s almost impossible to tell they’ve been tampered with.</a:t>
            </a:r>
            <a:br>
              <a:rPr lang="en-US" dirty="0">
                <a:latin typeface="Gill Sans MT"/>
                <a:cs typeface="Arial"/>
              </a:rPr>
            </a:br>
            <a:endParaRPr lang="en-US" dirty="0">
              <a:solidFill>
                <a:srgbClr val="FFFFFF"/>
              </a:solidFill>
              <a:latin typeface="Gill Sans MT"/>
            </a:endParaRPr>
          </a:p>
          <a:p>
            <a:r>
              <a:rPr lang="en-US" dirty="0">
                <a:solidFill>
                  <a:srgbClr val="FFFFFF"/>
                </a:solidFill>
                <a:latin typeface="Gill Sans MT"/>
                <a:cs typeface="Arial"/>
              </a:rPr>
              <a:t>Deepfakes have grown more convincing over time. People can use them to spread false news, harm someone’s reputation, or even steal someone’s identity. Left unchecked, these fake images can cause real damage both to individuals and to society’s trust in what we see online.</a:t>
            </a:r>
            <a:br>
              <a:rPr lang="en-US" dirty="0">
                <a:latin typeface="Gill Sans MT"/>
                <a:cs typeface="Arial"/>
              </a:rPr>
            </a:br>
            <a:endParaRPr lang="en-US" dirty="0"/>
          </a:p>
          <a:p>
            <a:r>
              <a:rPr lang="en-US" dirty="0">
                <a:solidFill>
                  <a:srgbClr val="FFFFFF"/>
                </a:solidFill>
                <a:latin typeface="Gill Sans MT"/>
                <a:cs typeface="Arial"/>
              </a:rPr>
              <a:t>To fight back, we need detection tools that are just as powerful as the methods used to create deepfakes. That’s where deep neural networks come in. By teaching a neural network on thousands of examples of both real and fake images, we can train it to spot the tiny clues—things like inconsistent lighting, odd textures, or unusual pixel patterns—that give a deepfake away.</a:t>
            </a:r>
            <a:endParaRPr lang="en-US" dirty="0"/>
          </a:p>
        </p:txBody>
      </p:sp>
    </p:spTree>
    <p:extLst>
      <p:ext uri="{BB962C8B-B14F-4D97-AF65-F5344CB8AC3E}">
        <p14:creationId xmlns:p14="http://schemas.microsoft.com/office/powerpoint/2010/main" val="6528417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3758262A-EBCA-7E0C-6E63-CF1D401FD0AF}"/>
              </a:ext>
            </a:extLst>
          </p:cNvPr>
          <p:cNvGraphicFramePr/>
          <p:nvPr>
            <p:extLst>
              <p:ext uri="{D42A27DB-BD31-4B8C-83A1-F6EECF244321}">
                <p14:modId xmlns:p14="http://schemas.microsoft.com/office/powerpoint/2010/main" val="428815274"/>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01756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34292-A4C8-6912-A6E0-C4EE433ECEFB}"/>
            </a:ext>
          </a:extLst>
        </p:cNvPr>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797BC392-308C-2C32-8047-F7E8582193F3}"/>
              </a:ext>
            </a:extLst>
          </p:cNvPr>
          <p:cNvGraphicFramePr/>
          <p:nvPr>
            <p:extLst>
              <p:ext uri="{D42A27DB-BD31-4B8C-83A1-F6EECF244321}">
                <p14:modId xmlns:p14="http://schemas.microsoft.com/office/powerpoint/2010/main" val="3073995967"/>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96940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205E0-A85A-A729-971F-CD764A9C1B57}"/>
            </a:ext>
          </a:extLst>
        </p:cNvPr>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77786771-446A-4896-EE46-4C698076CE53}"/>
              </a:ext>
            </a:extLst>
          </p:cNvPr>
          <p:cNvGraphicFramePr/>
          <p:nvPr>
            <p:extLst>
              <p:ext uri="{D42A27DB-BD31-4B8C-83A1-F6EECF244321}">
                <p14:modId xmlns:p14="http://schemas.microsoft.com/office/powerpoint/2010/main" val="286310732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26233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45FEB-E9B9-15DA-3ABE-CE3803A9CDDD}"/>
              </a:ext>
            </a:extLst>
          </p:cNvPr>
          <p:cNvSpPr>
            <a:spLocks noGrp="1"/>
          </p:cNvSpPr>
          <p:nvPr>
            <p:ph type="title"/>
          </p:nvPr>
        </p:nvSpPr>
        <p:spPr/>
        <p:txBody>
          <a:bodyPr/>
          <a:lstStyle/>
          <a:p>
            <a:r>
              <a:rPr lang="en-US" dirty="0"/>
              <a:t>SYSTEM REQUIREMENTS</a:t>
            </a:r>
            <a:endParaRPr lang="en-IN" dirty="0"/>
          </a:p>
        </p:txBody>
      </p:sp>
      <p:sp>
        <p:nvSpPr>
          <p:cNvPr id="23" name="TextBox 22">
            <a:extLst>
              <a:ext uri="{FF2B5EF4-FFF2-40B4-BE49-F238E27FC236}">
                <a16:creationId xmlns:a16="http://schemas.microsoft.com/office/drawing/2014/main" id="{4923DA53-243B-B7C9-AF85-FF04113C3F3B}"/>
              </a:ext>
            </a:extLst>
          </p:cNvPr>
          <p:cNvSpPr txBox="1"/>
          <p:nvPr/>
        </p:nvSpPr>
        <p:spPr>
          <a:xfrm>
            <a:off x="550862" y="2146722"/>
            <a:ext cx="4784813" cy="3416320"/>
          </a:xfrm>
          <a:prstGeom prst="rect">
            <a:avLst/>
          </a:prstGeom>
          <a:noFill/>
        </p:spPr>
        <p:txBody>
          <a:bodyPr wrap="square">
            <a:spAutoFit/>
          </a:bodyPr>
          <a:lstStyle/>
          <a:p>
            <a:pPr>
              <a:buNone/>
            </a:pPr>
            <a:r>
              <a:rPr lang="en-IN" b="1" dirty="0"/>
              <a:t>Software Requirements</a:t>
            </a:r>
            <a:br>
              <a:rPr lang="en-IN" b="1" dirty="0"/>
            </a:br>
            <a:endParaRPr lang="en-IN" b="1" dirty="0"/>
          </a:p>
          <a:p>
            <a:r>
              <a:rPr lang="en-IN" b="1" dirty="0"/>
              <a:t>Operating System:</a:t>
            </a:r>
            <a:r>
              <a:rPr lang="en-IN" dirty="0"/>
              <a:t> Windows 10 / 11</a:t>
            </a:r>
            <a:br>
              <a:rPr lang="en-IN" dirty="0"/>
            </a:br>
            <a:br>
              <a:rPr lang="en-IN" dirty="0"/>
            </a:br>
            <a:r>
              <a:rPr lang="en-IN" b="1" dirty="0"/>
              <a:t>Programming Language:</a:t>
            </a:r>
            <a:r>
              <a:rPr lang="en-IN" dirty="0"/>
              <a:t> Python 3.7 or higher</a:t>
            </a:r>
            <a:br>
              <a:rPr lang="en-IN" dirty="0"/>
            </a:br>
            <a:endParaRPr lang="en-IN" dirty="0"/>
          </a:p>
          <a:p>
            <a:r>
              <a:rPr lang="en-IN" b="1" dirty="0"/>
              <a:t>Libraries Used:</a:t>
            </a:r>
            <a:br>
              <a:rPr lang="en-IN" b="1" dirty="0"/>
            </a:br>
            <a:endParaRPr lang="en-IN" dirty="0"/>
          </a:p>
          <a:p>
            <a:pPr marL="742950" lvl="1" indent="-285750">
              <a:buFont typeface="Arial" panose="020B0604020202020204" pitchFamily="34" charset="0"/>
              <a:buChar char="•"/>
            </a:pPr>
            <a:r>
              <a:rPr lang="en-IN" dirty="0"/>
              <a:t>OpenCV (image processing)</a:t>
            </a:r>
          </a:p>
          <a:p>
            <a:pPr marL="742950" lvl="1" indent="-285750">
              <a:buFont typeface="Arial" panose="020B0604020202020204" pitchFamily="34" charset="0"/>
              <a:buChar char="•"/>
            </a:pPr>
            <a:r>
              <a:rPr lang="en-IN" dirty="0" err="1"/>
              <a:t>Librosa</a:t>
            </a:r>
            <a:r>
              <a:rPr lang="en-IN" dirty="0"/>
              <a:t> (audio feature extraction)</a:t>
            </a:r>
          </a:p>
          <a:p>
            <a:pPr marL="742950" lvl="1" indent="-285750">
              <a:buFont typeface="Arial" panose="020B0604020202020204" pitchFamily="34" charset="0"/>
              <a:buChar char="•"/>
            </a:pPr>
            <a:r>
              <a:rPr lang="en-IN" dirty="0"/>
              <a:t>PyQt5 (GUI design)</a:t>
            </a:r>
          </a:p>
          <a:p>
            <a:pPr marL="742950" lvl="1" indent="-285750">
              <a:buFont typeface="Arial" panose="020B0604020202020204" pitchFamily="34" charset="0"/>
              <a:buChar char="•"/>
            </a:pPr>
            <a:r>
              <a:rPr lang="en-IN" dirty="0"/>
              <a:t>NumPy, SciPy, TensorFlow/</a:t>
            </a:r>
            <a:r>
              <a:rPr lang="en-IN" dirty="0" err="1"/>
              <a:t>Keras</a:t>
            </a:r>
            <a:endParaRPr lang="en-IN" dirty="0"/>
          </a:p>
        </p:txBody>
      </p:sp>
      <p:sp>
        <p:nvSpPr>
          <p:cNvPr id="25" name="TextBox 24">
            <a:extLst>
              <a:ext uri="{FF2B5EF4-FFF2-40B4-BE49-F238E27FC236}">
                <a16:creationId xmlns:a16="http://schemas.microsoft.com/office/drawing/2014/main" id="{45563DF6-BE2A-9518-52DE-2E04C5EC1B4C}"/>
              </a:ext>
            </a:extLst>
          </p:cNvPr>
          <p:cNvSpPr txBox="1"/>
          <p:nvPr/>
        </p:nvSpPr>
        <p:spPr>
          <a:xfrm>
            <a:off x="6856327" y="2285221"/>
            <a:ext cx="5202533" cy="3139321"/>
          </a:xfrm>
          <a:prstGeom prst="rect">
            <a:avLst/>
          </a:prstGeom>
          <a:noFill/>
        </p:spPr>
        <p:txBody>
          <a:bodyPr wrap="square">
            <a:spAutoFit/>
          </a:bodyPr>
          <a:lstStyle/>
          <a:p>
            <a:pPr>
              <a:buNone/>
            </a:pPr>
            <a:r>
              <a:rPr lang="en-IN" b="1" dirty="0"/>
              <a:t>Hardware Requirements</a:t>
            </a:r>
            <a:br>
              <a:rPr lang="en-IN" b="1" dirty="0"/>
            </a:br>
            <a:endParaRPr lang="en-IN" b="1" dirty="0"/>
          </a:p>
          <a:p>
            <a:r>
              <a:rPr lang="en-IN" b="1" dirty="0"/>
              <a:t>Processor:</a:t>
            </a:r>
            <a:r>
              <a:rPr lang="en-IN" dirty="0"/>
              <a:t> Intel i5 or higher</a:t>
            </a:r>
            <a:br>
              <a:rPr lang="en-IN" dirty="0"/>
            </a:br>
            <a:endParaRPr lang="en-IN" dirty="0"/>
          </a:p>
          <a:p>
            <a:r>
              <a:rPr lang="en-IN" b="1" dirty="0"/>
              <a:t>RAM:</a:t>
            </a:r>
            <a:r>
              <a:rPr lang="en-IN" dirty="0"/>
              <a:t> Minimum 8 GB</a:t>
            </a:r>
            <a:br>
              <a:rPr lang="en-IN" dirty="0"/>
            </a:br>
            <a:endParaRPr lang="en-IN" dirty="0"/>
          </a:p>
          <a:p>
            <a:r>
              <a:rPr lang="en-IN" b="1" dirty="0"/>
              <a:t>Storage:</a:t>
            </a:r>
            <a:r>
              <a:rPr lang="en-IN" dirty="0"/>
              <a:t> At least 500 MB free space</a:t>
            </a:r>
            <a:br>
              <a:rPr lang="en-IN" dirty="0"/>
            </a:br>
            <a:br>
              <a:rPr lang="en-IN" dirty="0"/>
            </a:br>
            <a:r>
              <a:rPr lang="en-IN" b="1" dirty="0"/>
              <a:t>GPU:</a:t>
            </a:r>
            <a:endParaRPr lang="en-IN" dirty="0"/>
          </a:p>
          <a:p>
            <a:pPr marL="742950" lvl="1" indent="-285750">
              <a:buFont typeface="Arial" panose="020B0604020202020204" pitchFamily="34" charset="0"/>
              <a:buChar char="•"/>
            </a:pPr>
            <a:r>
              <a:rPr lang="en-IN" dirty="0"/>
              <a:t>NVIDIA GPU with 4–6 GB VRAM (CUDA support) for faster training/inference</a:t>
            </a:r>
          </a:p>
        </p:txBody>
      </p:sp>
    </p:spTree>
    <p:extLst>
      <p:ext uri="{BB962C8B-B14F-4D97-AF65-F5344CB8AC3E}">
        <p14:creationId xmlns:p14="http://schemas.microsoft.com/office/powerpoint/2010/main" val="2006695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A6D9A-EDE6-5CA5-57C8-F2B6375A6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48468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1C0AAF1F-2EA0-397D-57C1-0DC272224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28B92081-B64F-A8EE-FCAC-F5B2C05B94A1}"/>
              </a:ext>
            </a:extLst>
          </p:cNvPr>
          <p:cNvPicPr>
            <a:picLocks noChangeAspect="1"/>
          </p:cNvPicPr>
          <p:nvPr/>
        </p:nvPicPr>
        <p:blipFill>
          <a:blip r:embed="rId3"/>
          <a:stretch>
            <a:fillRect/>
          </a:stretch>
        </p:blipFill>
        <p:spPr>
          <a:xfrm>
            <a:off x="-1" y="0"/>
            <a:ext cx="12196627" cy="6858000"/>
          </a:xfrm>
          <a:prstGeom prst="rect">
            <a:avLst/>
          </a:prstGeom>
        </p:spPr>
      </p:pic>
    </p:spTree>
    <p:extLst>
      <p:ext uri="{BB962C8B-B14F-4D97-AF65-F5344CB8AC3E}">
        <p14:creationId xmlns:p14="http://schemas.microsoft.com/office/powerpoint/2010/main" val="1666457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F74E0387-5D77-ED86-80C6-54A3D8E5C2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85573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D8152DCB-F127-916F-DDA8-A9808C6023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80606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3D47A-CFFB-7E24-CF21-B52837052E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E0624B-8994-6B11-6D4E-FFEC8089F294}"/>
              </a:ext>
            </a:extLst>
          </p:cNvPr>
          <p:cNvSpPr>
            <a:spLocks noGrp="1"/>
          </p:cNvSpPr>
          <p:nvPr>
            <p:ph type="title"/>
          </p:nvPr>
        </p:nvSpPr>
        <p:spPr>
          <a:xfrm>
            <a:off x="892805" y="233690"/>
            <a:ext cx="11091600" cy="719723"/>
          </a:xfrm>
        </p:spPr>
        <p:txBody>
          <a:bodyPr/>
          <a:lstStyle/>
          <a:p>
            <a:r>
              <a:rPr lang="en-US" dirty="0"/>
              <a:t>ADVANTAGES AND LIMITATIONS</a:t>
            </a:r>
            <a:endParaRPr lang="en-IN" dirty="0"/>
          </a:p>
        </p:txBody>
      </p:sp>
      <p:sp>
        <p:nvSpPr>
          <p:cNvPr id="23" name="TextBox 22">
            <a:extLst>
              <a:ext uri="{FF2B5EF4-FFF2-40B4-BE49-F238E27FC236}">
                <a16:creationId xmlns:a16="http://schemas.microsoft.com/office/drawing/2014/main" id="{E915F1F6-52B4-016B-52A3-901BB552B580}"/>
              </a:ext>
            </a:extLst>
          </p:cNvPr>
          <p:cNvSpPr txBox="1"/>
          <p:nvPr/>
        </p:nvSpPr>
        <p:spPr>
          <a:xfrm>
            <a:off x="549538" y="1268998"/>
            <a:ext cx="4784813" cy="5078313"/>
          </a:xfrm>
          <a:prstGeom prst="rect">
            <a:avLst/>
          </a:prstGeom>
          <a:noFill/>
        </p:spPr>
        <p:txBody>
          <a:bodyPr wrap="square">
            <a:spAutoFit/>
          </a:bodyPr>
          <a:lstStyle/>
          <a:p>
            <a:r>
              <a:rPr lang="en-US" b="1" dirty="0"/>
              <a:t>Advantages : </a:t>
            </a:r>
            <a:br>
              <a:rPr lang="en-US" b="1" dirty="0"/>
            </a:br>
            <a:endParaRPr lang="en-US" b="1" dirty="0"/>
          </a:p>
          <a:p>
            <a:r>
              <a:rPr lang="en-US" b="1" dirty="0"/>
              <a:t>Multi-Modal Detection:</a:t>
            </a:r>
            <a:endParaRPr lang="en-US" dirty="0"/>
          </a:p>
          <a:p>
            <a:pPr lvl="1"/>
            <a:r>
              <a:rPr lang="en-US" dirty="0"/>
              <a:t>Detects deepfakes in images, audio, and video — all in one system.</a:t>
            </a:r>
            <a:br>
              <a:rPr lang="en-US" dirty="0"/>
            </a:br>
            <a:endParaRPr lang="en-US" dirty="0"/>
          </a:p>
          <a:p>
            <a:r>
              <a:rPr lang="en-US" b="1" dirty="0"/>
              <a:t>Simple and Fast Algorithm:</a:t>
            </a:r>
            <a:endParaRPr lang="en-US" dirty="0"/>
          </a:p>
          <a:p>
            <a:pPr lvl="1"/>
            <a:r>
              <a:rPr lang="en-US" dirty="0"/>
              <a:t>Uses lightweight methods (like Gabor filters and MFCC) that work quickly, even without a high-end system.</a:t>
            </a:r>
            <a:br>
              <a:rPr lang="en-US" dirty="0"/>
            </a:br>
            <a:endParaRPr lang="en-US" dirty="0"/>
          </a:p>
          <a:p>
            <a:r>
              <a:rPr lang="en-US" b="1" dirty="0"/>
              <a:t>User-Friendly Interface:</a:t>
            </a:r>
            <a:endParaRPr lang="en-US" dirty="0"/>
          </a:p>
          <a:p>
            <a:pPr lvl="1"/>
            <a:r>
              <a:rPr lang="en-US" dirty="0"/>
              <a:t>Easy-to-use GUI built with PyQt5, so anyone can test files without coding knowledge.</a:t>
            </a:r>
            <a:br>
              <a:rPr lang="en-US" dirty="0"/>
            </a:br>
            <a:endParaRPr lang="en-US" dirty="0"/>
          </a:p>
          <a:p>
            <a:r>
              <a:rPr lang="en-US" b="1" dirty="0"/>
              <a:t>No Complex Training Needed:</a:t>
            </a:r>
            <a:br>
              <a:rPr lang="en-US" b="1" dirty="0"/>
            </a:br>
            <a:r>
              <a:rPr lang="en-US" b="1" dirty="0"/>
              <a:t>      </a:t>
            </a:r>
            <a:r>
              <a:rPr lang="en-US" dirty="0"/>
              <a:t>Uses nearest-neighbor classification, so it </a:t>
            </a:r>
            <a:br>
              <a:rPr lang="en-US" dirty="0"/>
            </a:br>
            <a:r>
              <a:rPr lang="en-US" dirty="0"/>
              <a:t>      works well even with a small dataset.</a:t>
            </a:r>
          </a:p>
        </p:txBody>
      </p:sp>
      <p:sp>
        <p:nvSpPr>
          <p:cNvPr id="25" name="TextBox 24">
            <a:extLst>
              <a:ext uri="{FF2B5EF4-FFF2-40B4-BE49-F238E27FC236}">
                <a16:creationId xmlns:a16="http://schemas.microsoft.com/office/drawing/2014/main" id="{99BC9779-6B68-8BB0-8C7F-AAF73E0BEC7A}"/>
              </a:ext>
            </a:extLst>
          </p:cNvPr>
          <p:cNvSpPr txBox="1"/>
          <p:nvPr/>
        </p:nvSpPr>
        <p:spPr>
          <a:xfrm>
            <a:off x="6438605" y="1268998"/>
            <a:ext cx="5202533" cy="5355312"/>
          </a:xfrm>
          <a:prstGeom prst="rect">
            <a:avLst/>
          </a:prstGeom>
          <a:noFill/>
        </p:spPr>
        <p:txBody>
          <a:bodyPr wrap="square">
            <a:spAutoFit/>
          </a:bodyPr>
          <a:lstStyle/>
          <a:p>
            <a:r>
              <a:rPr lang="en-US" b="1" dirty="0"/>
              <a:t>Limitations : </a:t>
            </a:r>
            <a:br>
              <a:rPr lang="en-US" b="1" dirty="0"/>
            </a:br>
            <a:endParaRPr lang="en-US" b="1" dirty="0"/>
          </a:p>
          <a:p>
            <a:r>
              <a:rPr lang="en-US" b="1" dirty="0"/>
              <a:t>Limited Dataset Coverage:</a:t>
            </a:r>
            <a:endParaRPr lang="en-US" dirty="0"/>
          </a:p>
          <a:p>
            <a:pPr lvl="1"/>
            <a:r>
              <a:rPr lang="en-US" dirty="0"/>
              <a:t>May not detect all new or unseen types of deepfakes if they are very different from the training examples.</a:t>
            </a:r>
            <a:br>
              <a:rPr lang="en-US" dirty="0"/>
            </a:br>
            <a:endParaRPr lang="en-US" dirty="0"/>
          </a:p>
          <a:p>
            <a:r>
              <a:rPr lang="en-US" b="1" dirty="0"/>
              <a:t>Not Fully Automated:</a:t>
            </a:r>
            <a:endParaRPr lang="en-US" dirty="0"/>
          </a:p>
          <a:p>
            <a:pPr lvl="1"/>
            <a:r>
              <a:rPr lang="en-US" dirty="0"/>
              <a:t>Models must be updated manually when new fake patterns or datasets appear.</a:t>
            </a:r>
            <a:br>
              <a:rPr lang="en-US" dirty="0"/>
            </a:br>
            <a:endParaRPr lang="en-US" dirty="0"/>
          </a:p>
          <a:p>
            <a:r>
              <a:rPr lang="en-US" b="1" dirty="0"/>
              <a:t>No Live Detection:</a:t>
            </a:r>
            <a:endParaRPr lang="en-US" dirty="0"/>
          </a:p>
          <a:p>
            <a:pPr lvl="1"/>
            <a:r>
              <a:rPr lang="en-US" dirty="0"/>
              <a:t>Currently works only on uploaded files, not on real-time camera or microphone input.</a:t>
            </a:r>
            <a:br>
              <a:rPr lang="en-US" dirty="0"/>
            </a:br>
            <a:endParaRPr lang="en-US" dirty="0"/>
          </a:p>
          <a:p>
            <a:r>
              <a:rPr lang="en-US" b="1" dirty="0"/>
              <a:t>Basic Accuracy Model:</a:t>
            </a:r>
            <a:endParaRPr lang="en-US" dirty="0"/>
          </a:p>
          <a:p>
            <a:pPr lvl="1"/>
            <a:r>
              <a:rPr lang="en-US" dirty="0"/>
              <a:t>Nearest-neighbor works well for simple cases but may be less accurate than full deep learning models on large-scale data.</a:t>
            </a:r>
          </a:p>
        </p:txBody>
      </p:sp>
    </p:spTree>
    <p:extLst>
      <p:ext uri="{BB962C8B-B14F-4D97-AF65-F5344CB8AC3E}">
        <p14:creationId xmlns:p14="http://schemas.microsoft.com/office/powerpoint/2010/main" val="2475352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9C866321-08DC-25E2-AAEF-5CA7DD9239CC}"/>
              </a:ext>
            </a:extLst>
          </p:cNvPr>
          <p:cNvSpPr>
            <a:spLocks noChangeArrowheads="1"/>
          </p:cNvSpPr>
          <p:nvPr/>
        </p:nvSpPr>
        <p:spPr bwMode="auto">
          <a:xfrm>
            <a:off x="0" y="671691"/>
            <a:ext cx="11274250"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Heidari, A., Jafari </a:t>
            </a:r>
            <a:r>
              <a:rPr kumimoji="0" lang="en-US" altLang="en-US" sz="1200" b="0" i="0" u="none" strike="noStrike" cap="none" normalizeH="0" baseline="0" dirty="0" err="1">
                <a:ln>
                  <a:noFill/>
                </a:ln>
                <a:solidFill>
                  <a:schemeClr val="tx1"/>
                </a:solidFill>
                <a:effectLst/>
                <a:latin typeface="Arial" panose="020B0604020202020204" pitchFamily="34" charset="0"/>
              </a:rPr>
              <a:t>Navimipour</a:t>
            </a:r>
            <a:r>
              <a:rPr kumimoji="0" lang="en-US" altLang="en-US" sz="1200" b="0" i="0" u="none" strike="noStrike" cap="none" normalizeH="0" baseline="0" dirty="0">
                <a:ln>
                  <a:noFill/>
                </a:ln>
                <a:solidFill>
                  <a:schemeClr val="tx1"/>
                </a:solidFill>
                <a:effectLst/>
                <a:latin typeface="Arial" panose="020B0604020202020204" pitchFamily="34" charset="0"/>
              </a:rPr>
              <a:t>, N., Dag, H., &amp; Unal, M. (2024).</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1" u="none" strike="noStrike" cap="none" normalizeH="0" baseline="0" dirty="0">
                <a:ln>
                  <a:noFill/>
                </a:ln>
                <a:solidFill>
                  <a:schemeClr val="tx1"/>
                </a:solidFill>
                <a:effectLst/>
                <a:latin typeface="Arial" panose="020B0604020202020204" pitchFamily="34" charset="0"/>
              </a:rPr>
              <a:t>Deepfake Detection Using Deep Learning Methods: A Systematic and Comprehensive Review</a:t>
            </a:r>
            <a:r>
              <a:rPr kumimoji="0" lang="en-US" altLang="en-US" sz="1200" b="0" i="0" u="none" strike="noStrike" cap="none" normalizeH="0" baseline="0" dirty="0">
                <a:ln>
                  <a:noFill/>
                </a:ln>
                <a:solidFill>
                  <a:schemeClr val="tx1"/>
                </a:solidFill>
                <a:effectLst/>
                <a:latin typeface="Arial" panose="020B0604020202020204" pitchFamily="34" charset="0"/>
              </a:rPr>
              <a:t>.[Multimedia Tools and Applications].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Rössler, A., Cozzolino, D., </a:t>
            </a:r>
            <a:r>
              <a:rPr kumimoji="0" lang="en-US" altLang="en-US" sz="1200" b="0" i="0" u="none" strike="noStrike" cap="none" normalizeH="0" baseline="0" dirty="0" err="1">
                <a:ln>
                  <a:noFill/>
                </a:ln>
                <a:solidFill>
                  <a:schemeClr val="tx1"/>
                </a:solidFill>
                <a:effectLst/>
                <a:latin typeface="Arial" panose="020B0604020202020204" pitchFamily="34" charset="0"/>
              </a:rPr>
              <a:t>Verdoliva</a:t>
            </a:r>
            <a:r>
              <a:rPr kumimoji="0" lang="en-US" altLang="en-US" sz="1200" b="0" i="0" u="none" strike="noStrike" cap="none" normalizeH="0" baseline="0" dirty="0">
                <a:ln>
                  <a:noFill/>
                </a:ln>
                <a:solidFill>
                  <a:schemeClr val="tx1"/>
                </a:solidFill>
                <a:effectLst/>
                <a:latin typeface="Arial" panose="020B0604020202020204" pitchFamily="34" charset="0"/>
              </a:rPr>
              <a:t>, L., Riess, C., Thies, J., &amp; </a:t>
            </a:r>
            <a:r>
              <a:rPr kumimoji="0" lang="en-US" altLang="en-US" sz="1200" b="0" i="0" u="none" strike="noStrike" cap="none" normalizeH="0" baseline="0" dirty="0" err="1">
                <a:ln>
                  <a:noFill/>
                </a:ln>
                <a:solidFill>
                  <a:schemeClr val="tx1"/>
                </a:solidFill>
                <a:effectLst/>
                <a:latin typeface="Arial" panose="020B0604020202020204" pitchFamily="34" charset="0"/>
              </a:rPr>
              <a:t>Nießner</a:t>
            </a:r>
            <a:r>
              <a:rPr kumimoji="0" lang="en-US" altLang="en-US" sz="1200" b="0" i="0" u="none" strike="noStrike" cap="none" normalizeH="0" baseline="0" dirty="0">
                <a:ln>
                  <a:noFill/>
                </a:ln>
                <a:solidFill>
                  <a:schemeClr val="tx1"/>
                </a:solidFill>
                <a:effectLst/>
                <a:latin typeface="Arial" panose="020B0604020202020204" pitchFamily="34" charset="0"/>
              </a:rPr>
              <a:t>, M. (2019).</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1" u="none" strike="noStrike" cap="none" normalizeH="0" baseline="0" dirty="0" err="1">
                <a:ln>
                  <a:noFill/>
                </a:ln>
                <a:solidFill>
                  <a:schemeClr val="tx1"/>
                </a:solidFill>
                <a:effectLst/>
                <a:latin typeface="Arial" panose="020B0604020202020204" pitchFamily="34" charset="0"/>
              </a:rPr>
              <a:t>FaceForensics</a:t>
            </a:r>
            <a:r>
              <a:rPr kumimoji="0" lang="en-US" altLang="en-US" sz="1200" b="0" i="1" u="none" strike="noStrike" cap="none" normalizeH="0" baseline="0" dirty="0">
                <a:ln>
                  <a:noFill/>
                </a:ln>
                <a:solidFill>
                  <a:schemeClr val="tx1"/>
                </a:solidFill>
                <a:effectLst/>
                <a:latin typeface="Arial" panose="020B0604020202020204" pitchFamily="34" charset="0"/>
              </a:rPr>
              <a:t>++: Learning to Detect Manipulated Facial </a:t>
            </a:r>
            <a:r>
              <a:rPr kumimoji="0" lang="en-US" altLang="en-US" sz="1200" b="0" i="1" u="none" strike="noStrike" cap="none" normalizeH="0" baseline="0" dirty="0" err="1">
                <a:ln>
                  <a:noFill/>
                </a:ln>
                <a:solidFill>
                  <a:schemeClr val="tx1"/>
                </a:solidFill>
                <a:effectLst/>
                <a:latin typeface="Arial" panose="020B0604020202020204" pitchFamily="34" charset="0"/>
              </a:rPr>
              <a:t>Images</a:t>
            </a:r>
            <a:r>
              <a:rPr kumimoji="0" lang="en-US" altLang="en-US" sz="1200" b="0" i="0" u="none" strike="noStrike" cap="none" normalizeH="0" baseline="0" dirty="0" err="1">
                <a:ln>
                  <a:noFill/>
                </a:ln>
                <a:solidFill>
                  <a:schemeClr val="tx1"/>
                </a:solidFill>
                <a:effectLst/>
                <a:latin typeface="Arial" panose="020B0604020202020204" pitchFamily="34" charset="0"/>
              </a:rPr>
              <a:t>.ICCV</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Hasanath</a:t>
            </a:r>
            <a:r>
              <a:rPr kumimoji="0" lang="en-US" altLang="en-US" sz="1200" b="0" i="0" u="none" strike="noStrike" cap="none" normalizeH="0" baseline="0" dirty="0">
                <a:ln>
                  <a:noFill/>
                </a:ln>
                <a:solidFill>
                  <a:schemeClr val="tx1"/>
                </a:solidFill>
                <a:effectLst/>
                <a:latin typeface="Arial" panose="020B0604020202020204" pitchFamily="34" charset="0"/>
              </a:rPr>
              <a:t>, A. A., Luqman, H., Katib, R., &amp; Anwar, S. (2024).</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1" u="none" strike="noStrike" cap="none" normalizeH="0" baseline="0" dirty="0">
                <a:ln>
                  <a:noFill/>
                </a:ln>
                <a:solidFill>
                  <a:schemeClr val="tx1"/>
                </a:solidFill>
                <a:effectLst/>
                <a:latin typeface="Arial" panose="020B0604020202020204" pitchFamily="34" charset="0"/>
              </a:rPr>
              <a:t>FSBI: Deepfakes Detection with Frequency Enhanced Self-Blended Images</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Coccomini</a:t>
            </a:r>
            <a:r>
              <a:rPr kumimoji="0" lang="en-US" altLang="en-US" sz="1200" b="0" i="0" u="none" strike="noStrike" cap="none" normalizeH="0" baseline="0" dirty="0">
                <a:ln>
                  <a:noFill/>
                </a:ln>
                <a:solidFill>
                  <a:schemeClr val="tx1"/>
                </a:solidFill>
                <a:effectLst/>
                <a:latin typeface="Arial" panose="020B0604020202020204" pitchFamily="34" charset="0"/>
              </a:rPr>
              <a:t>, D. A., </a:t>
            </a:r>
            <a:r>
              <a:rPr kumimoji="0" lang="en-US" altLang="en-US" sz="1200" b="0" i="0" u="none" strike="noStrike" cap="none" normalizeH="0" baseline="0" dirty="0" err="1">
                <a:ln>
                  <a:noFill/>
                </a:ln>
                <a:solidFill>
                  <a:schemeClr val="tx1"/>
                </a:solidFill>
                <a:effectLst/>
                <a:latin typeface="Arial" panose="020B0604020202020204" pitchFamily="34" charset="0"/>
              </a:rPr>
              <a:t>Caldelli</a:t>
            </a:r>
            <a:r>
              <a:rPr kumimoji="0" lang="en-US" altLang="en-US" sz="1200" b="0" i="0" u="none" strike="noStrike" cap="none" normalizeH="0" baseline="0" dirty="0">
                <a:ln>
                  <a:noFill/>
                </a:ln>
                <a:solidFill>
                  <a:schemeClr val="tx1"/>
                </a:solidFill>
                <a:effectLst/>
                <a:latin typeface="Arial" panose="020B0604020202020204" pitchFamily="34" charset="0"/>
              </a:rPr>
              <a:t>, R., Falchi, F., Gennaro, C., &amp; Amato, G. (2022).</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1" u="none" strike="noStrike" cap="none" normalizeH="0" baseline="0" dirty="0">
                <a:ln>
                  <a:noFill/>
                </a:ln>
                <a:solidFill>
                  <a:schemeClr val="tx1"/>
                </a:solidFill>
                <a:effectLst/>
                <a:latin typeface="Arial" panose="020B0604020202020204" pitchFamily="34" charset="0"/>
              </a:rPr>
              <a:t>Cross-Forgery Analysis of Vision Transformers and CNNs for Deepfake Image </a:t>
            </a:r>
            <a:r>
              <a:rPr kumimoji="0" lang="en-US" altLang="en-US" sz="1200" b="0" i="1" u="none" strike="noStrike" cap="none" normalizeH="0" baseline="0" dirty="0" err="1">
                <a:ln>
                  <a:noFill/>
                </a:ln>
                <a:solidFill>
                  <a:schemeClr val="tx1"/>
                </a:solidFill>
                <a:effectLst/>
                <a:latin typeface="Arial" panose="020B0604020202020204" pitchFamily="34" charset="0"/>
              </a:rPr>
              <a:t>Detection</a:t>
            </a:r>
            <a:r>
              <a:rPr kumimoji="0" lang="en-US" altLang="en-US" sz="1200" b="0" i="0" u="none" strike="noStrike" cap="none" normalizeH="0" baseline="0" dirty="0" err="1">
                <a:ln>
                  <a:noFill/>
                </a:ln>
                <a:solidFill>
                  <a:schemeClr val="tx1"/>
                </a:solidFill>
                <a:effectLst/>
                <a:latin typeface="Arial" panose="020B0604020202020204" pitchFamily="34" charset="0"/>
              </a:rPr>
              <a:t>.ACM</a:t>
            </a:r>
            <a:r>
              <a:rPr kumimoji="0" lang="en-US" altLang="en-US" sz="1200" b="0" i="0" u="none" strike="noStrike" cap="none" normalizeH="0" baseline="0" dirty="0">
                <a:ln>
                  <a:noFill/>
                </a:ln>
                <a:solidFill>
                  <a:schemeClr val="tx1"/>
                </a:solidFill>
                <a:effectLst/>
                <a:latin typeface="Arial" panose="020B0604020202020204" pitchFamily="34" charset="0"/>
              </a:rPr>
              <a:t> MAD Workshop.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Peisong</a:t>
            </a:r>
            <a:r>
              <a:rPr kumimoji="0" lang="en-US" altLang="en-US" sz="1200" b="0" i="0" u="none" strike="noStrike" cap="none" normalizeH="0" baseline="0" dirty="0">
                <a:ln>
                  <a:noFill/>
                </a:ln>
                <a:solidFill>
                  <a:schemeClr val="tx1"/>
                </a:solidFill>
                <a:effectLst/>
                <a:latin typeface="Arial" panose="020B0604020202020204" pitchFamily="34" charset="0"/>
              </a:rPr>
              <a:t> He, </a:t>
            </a:r>
            <a:r>
              <a:rPr kumimoji="0" lang="en-US" altLang="en-US" sz="1200" b="0" i="0" u="none" strike="noStrike" cap="none" normalizeH="0" baseline="0" dirty="0" err="1">
                <a:ln>
                  <a:noFill/>
                </a:ln>
                <a:solidFill>
                  <a:schemeClr val="tx1"/>
                </a:solidFill>
                <a:effectLst/>
                <a:latin typeface="Arial" panose="020B0604020202020204" pitchFamily="34" charset="0"/>
              </a:rPr>
              <a:t>Haoliang</a:t>
            </a:r>
            <a:r>
              <a:rPr kumimoji="0" lang="en-US" altLang="en-US" sz="1200" b="0" i="0" u="none" strike="noStrike" cap="none" normalizeH="0" baseline="0" dirty="0">
                <a:ln>
                  <a:noFill/>
                </a:ln>
                <a:solidFill>
                  <a:schemeClr val="tx1"/>
                </a:solidFill>
                <a:effectLst/>
                <a:latin typeface="Arial" panose="020B0604020202020204" pitchFamily="34" charset="0"/>
              </a:rPr>
              <a:t> Li, </a:t>
            </a:r>
            <a:r>
              <a:rPr kumimoji="0" lang="en-US" altLang="en-US" sz="1200" b="0" i="0" u="none" strike="noStrike" cap="none" normalizeH="0" baseline="0" dirty="0" err="1">
                <a:ln>
                  <a:noFill/>
                </a:ln>
                <a:solidFill>
                  <a:schemeClr val="tx1"/>
                </a:solidFill>
                <a:effectLst/>
                <a:latin typeface="Arial" panose="020B0604020202020204" pitchFamily="34" charset="0"/>
              </a:rPr>
              <a:t>Hongxia</a:t>
            </a:r>
            <a:r>
              <a:rPr kumimoji="0" lang="en-US" altLang="en-US" sz="1200" b="0" i="0" u="none" strike="noStrike" cap="none" normalizeH="0" baseline="0" dirty="0">
                <a:ln>
                  <a:noFill/>
                </a:ln>
                <a:solidFill>
                  <a:schemeClr val="tx1"/>
                </a:solidFill>
                <a:effectLst/>
                <a:latin typeface="Arial" panose="020B0604020202020204" pitchFamily="34" charset="0"/>
              </a:rPr>
              <a:t> Wang (2024).</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1" u="none" strike="noStrike" cap="none" normalizeH="0" baseline="0" dirty="0">
                <a:ln>
                  <a:noFill/>
                </a:ln>
                <a:solidFill>
                  <a:schemeClr val="tx1"/>
                </a:solidFill>
                <a:effectLst/>
                <a:latin typeface="Arial" panose="020B0604020202020204" pitchFamily="34" charset="0"/>
              </a:rPr>
              <a:t>Detection of Fake Images via the Ensemble of Deep Representations from Multi Color Spaces</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Shad, H. S., </a:t>
            </a:r>
            <a:r>
              <a:rPr kumimoji="0" lang="en-US" altLang="en-US" sz="1200" b="0" i="0" u="none" strike="noStrike" cap="none" normalizeH="0" baseline="0" dirty="0" err="1">
                <a:ln>
                  <a:noFill/>
                </a:ln>
                <a:solidFill>
                  <a:schemeClr val="tx1"/>
                </a:solidFill>
                <a:effectLst/>
                <a:latin typeface="Arial" panose="020B0604020202020204" pitchFamily="34" charset="0"/>
              </a:rPr>
              <a:t>Rizvee</a:t>
            </a:r>
            <a:r>
              <a:rPr kumimoji="0" lang="en-US" altLang="en-US" sz="1200" b="0" i="0" u="none" strike="noStrike" cap="none" normalizeH="0" baseline="0" dirty="0">
                <a:ln>
                  <a:noFill/>
                </a:ln>
                <a:solidFill>
                  <a:schemeClr val="tx1"/>
                </a:solidFill>
                <a:effectLst/>
                <a:latin typeface="Arial" panose="020B0604020202020204" pitchFamily="34" charset="0"/>
              </a:rPr>
              <a:t>, M. M., Roza, N. T., </a:t>
            </a:r>
            <a:r>
              <a:rPr kumimoji="0" lang="en-US" altLang="en-US" sz="1200" b="0" i="0" u="none" strike="noStrike" cap="none" normalizeH="0" baseline="0" dirty="0" err="1">
                <a:ln>
                  <a:noFill/>
                </a:ln>
                <a:solidFill>
                  <a:schemeClr val="tx1"/>
                </a:solidFill>
                <a:effectLst/>
                <a:latin typeface="Arial" panose="020B0604020202020204" pitchFamily="34" charset="0"/>
              </a:rPr>
              <a:t>Hoq</a:t>
            </a:r>
            <a:r>
              <a:rPr kumimoji="0" lang="en-US" altLang="en-US" sz="1200" b="0" i="0" u="none" strike="noStrike" cap="none" normalizeH="0" baseline="0" dirty="0">
                <a:ln>
                  <a:noFill/>
                </a:ln>
                <a:solidFill>
                  <a:schemeClr val="tx1"/>
                </a:solidFill>
                <a:effectLst/>
                <a:latin typeface="Arial" panose="020B0604020202020204" pitchFamily="34" charset="0"/>
              </a:rPr>
              <a:t>, S. M. A., Khan, M. M., Singh, A., </a:t>
            </a:r>
            <a:r>
              <a:rPr kumimoji="0" lang="en-US" altLang="en-US" sz="1200" b="0" i="0" u="none" strike="noStrike" cap="none" normalizeH="0" baseline="0" dirty="0" err="1">
                <a:ln>
                  <a:noFill/>
                </a:ln>
                <a:solidFill>
                  <a:schemeClr val="tx1"/>
                </a:solidFill>
                <a:effectLst/>
                <a:latin typeface="Arial" panose="020B0604020202020204" pitchFamily="34" charset="0"/>
              </a:rPr>
              <a:t>Zaguia</a:t>
            </a:r>
            <a:r>
              <a:rPr kumimoji="0" lang="en-US" altLang="en-US" sz="1200" b="0" i="0" u="none" strike="noStrike" cap="none" normalizeH="0" baseline="0" dirty="0">
                <a:ln>
                  <a:noFill/>
                </a:ln>
                <a:solidFill>
                  <a:schemeClr val="tx1"/>
                </a:solidFill>
                <a:effectLst/>
                <a:latin typeface="Arial" panose="020B0604020202020204" pitchFamily="34" charset="0"/>
              </a:rPr>
              <a:t>, A., &amp; Bourouis, S. (2021).</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1" u="none" strike="noStrike" cap="none" normalizeH="0" baseline="0" dirty="0">
                <a:ln>
                  <a:noFill/>
                </a:ln>
                <a:solidFill>
                  <a:schemeClr val="tx1"/>
                </a:solidFill>
                <a:effectLst/>
                <a:latin typeface="Arial" panose="020B0604020202020204" pitchFamily="34" charset="0"/>
              </a:rPr>
              <a:t>Comparative Analysis of Deepfake Image Detection Method Using CNN</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Jain, A., &amp; Gupta, M. (2020).</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1" u="none" strike="noStrike" cap="none" normalizeH="0" baseline="0" dirty="0">
                <a:ln>
                  <a:noFill/>
                </a:ln>
                <a:solidFill>
                  <a:schemeClr val="tx1"/>
                </a:solidFill>
                <a:effectLst/>
                <a:latin typeface="Arial" panose="020B0604020202020204" pitchFamily="34" charset="0"/>
              </a:rPr>
              <a:t>Deep Fake Detection and Classification using Error Level </a:t>
            </a:r>
            <a:r>
              <a:rPr kumimoji="0" lang="en-US" altLang="en-US" sz="1200" b="0" i="1" u="none" strike="noStrike" cap="none" normalizeH="0" baseline="0" dirty="0" err="1">
                <a:ln>
                  <a:noFill/>
                </a:ln>
                <a:solidFill>
                  <a:schemeClr val="tx1"/>
                </a:solidFill>
                <a:effectLst/>
                <a:latin typeface="Arial" panose="020B0604020202020204" pitchFamily="34" charset="0"/>
              </a:rPr>
              <a:t>Analysis</a:t>
            </a:r>
            <a:r>
              <a:rPr kumimoji="0" lang="en-US" altLang="en-US" sz="1200" b="0" i="0" u="none" strike="noStrike" cap="none" normalizeH="0" baseline="0" dirty="0" err="1">
                <a:ln>
                  <a:noFill/>
                </a:ln>
                <a:solidFill>
                  <a:schemeClr val="tx1"/>
                </a:solidFill>
                <a:effectLst/>
                <a:latin typeface="Arial" panose="020B0604020202020204" pitchFamily="34" charset="0"/>
              </a:rPr>
              <a:t>.Proceedings</a:t>
            </a:r>
            <a:r>
              <a:rPr kumimoji="0" lang="en-US" altLang="en-US" sz="1200" b="0" i="0" u="none" strike="noStrike" cap="none" normalizeH="0" baseline="0" dirty="0">
                <a:ln>
                  <a:noFill/>
                </a:ln>
                <a:solidFill>
                  <a:schemeClr val="tx1"/>
                </a:solidFill>
                <a:effectLst/>
                <a:latin typeface="Arial" panose="020B0604020202020204" pitchFamily="34" charset="0"/>
              </a:rPr>
              <a:t> of ICIP.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Dong, S., Wang, J., Liang, J., Fan, H., &amp; Ji, R. (2021).</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1" u="none" strike="noStrike" cap="none" normalizeH="0" baseline="0" dirty="0">
                <a:ln>
                  <a:noFill/>
                </a:ln>
                <a:solidFill>
                  <a:schemeClr val="tx1"/>
                </a:solidFill>
                <a:effectLst/>
                <a:latin typeface="Arial" panose="020B0604020202020204" pitchFamily="34" charset="0"/>
              </a:rPr>
              <a:t>Explaining Deepfake Detection by Analyzing Image </a:t>
            </a:r>
            <a:r>
              <a:rPr kumimoji="0" lang="en-US" altLang="en-US" sz="1200" b="0" i="1" u="none" strike="noStrike" cap="none" normalizeH="0" baseline="0" dirty="0" err="1">
                <a:ln>
                  <a:noFill/>
                </a:ln>
                <a:solidFill>
                  <a:schemeClr val="tx1"/>
                </a:solidFill>
                <a:effectLst/>
                <a:latin typeface="Arial" panose="020B0604020202020204" pitchFamily="34" charset="0"/>
              </a:rPr>
              <a:t>Matching</a:t>
            </a:r>
            <a:r>
              <a:rPr kumimoji="0" lang="en-US" altLang="en-US" sz="1200" b="0" i="0" u="none" strike="noStrike" cap="none" normalizeH="0" baseline="0" dirty="0" err="1">
                <a:ln>
                  <a:noFill/>
                </a:ln>
                <a:solidFill>
                  <a:schemeClr val="tx1"/>
                </a:solidFill>
                <a:effectLst/>
                <a:latin typeface="Arial" panose="020B0604020202020204" pitchFamily="34" charset="0"/>
              </a:rPr>
              <a:t>.MEGVII</a:t>
            </a:r>
            <a:r>
              <a:rPr kumimoji="0" lang="en-US" altLang="en-US" sz="1200" b="0" i="0" u="none" strike="noStrike" cap="none" normalizeH="0" baseline="0" dirty="0">
                <a:ln>
                  <a:noFill/>
                </a:ln>
                <a:solidFill>
                  <a:schemeClr val="tx1"/>
                </a:solidFill>
                <a:effectLst/>
                <a:latin typeface="Arial" panose="020B0604020202020204" pitchFamily="34" charset="0"/>
              </a:rPr>
              <a:t> Technology.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Masood, S., Mehmood, R., Shafi, K., &amp; Khan, Z. (2021).</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1" u="none" strike="noStrike" cap="none" normalizeH="0" baseline="0" dirty="0">
                <a:ln>
                  <a:noFill/>
                </a:ln>
                <a:solidFill>
                  <a:schemeClr val="tx1"/>
                </a:solidFill>
                <a:effectLst/>
                <a:latin typeface="Arial" panose="020B0604020202020204" pitchFamily="34" charset="0"/>
              </a:rPr>
              <a:t>Deepfakes Generation and Detection: State-of-the-art, Open Challenges, Countermeasures, and Way Forward</a:t>
            </a:r>
            <a:r>
              <a:rPr kumimoji="0" lang="en-US" altLang="en-US" sz="1200" b="0" i="0" u="none" strike="noStrike" cap="none" normalizeH="0" baseline="0" dirty="0">
                <a:ln>
                  <a:noFill/>
                </a:ln>
                <a:solidFill>
                  <a:schemeClr val="tx1"/>
                </a:solidFill>
                <a:effectLst/>
                <a:latin typeface="Arial" panose="020B0604020202020204" pitchFamily="34" charset="0"/>
              </a:rPr>
              <a:t>.</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0" u="none" strike="noStrike" cap="none" normalizeH="0" baseline="0" dirty="0" err="1">
                <a:ln>
                  <a:noFill/>
                </a:ln>
                <a:solidFill>
                  <a:schemeClr val="tx1"/>
                </a:solidFill>
                <a:effectLst/>
                <a:latin typeface="Arial" panose="020B0604020202020204" pitchFamily="34" charset="0"/>
              </a:rPr>
              <a:t>arXiv</a:t>
            </a:r>
            <a:r>
              <a:rPr kumimoji="0" lang="en-US" altLang="en-US" sz="1200" b="0" i="0" u="none" strike="noStrike" cap="none" normalizeH="0" baseline="0" dirty="0">
                <a:ln>
                  <a:noFill/>
                </a:ln>
                <a:solidFill>
                  <a:schemeClr val="tx1"/>
                </a:solidFill>
                <a:effectLst/>
                <a:latin typeface="Arial" panose="020B0604020202020204" pitchFamily="34" charset="0"/>
              </a:rPr>
              <a:t> preprint arXiv:2103.00484.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Nguyen, H. T., &amp; Nguyen, T. M. (2023).</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1" u="none" strike="noStrike" cap="none" normalizeH="0" baseline="0" dirty="0">
                <a:ln>
                  <a:noFill/>
                </a:ln>
                <a:solidFill>
                  <a:schemeClr val="tx1"/>
                </a:solidFill>
                <a:effectLst/>
                <a:latin typeface="Arial" panose="020B0604020202020204" pitchFamily="34" charset="0"/>
              </a:rPr>
              <a:t>Multi-modal Deepfake Detection with Hybrid Convolutional Recurrent Neural </a:t>
            </a:r>
            <a:r>
              <a:rPr kumimoji="0" lang="en-US" altLang="en-US" sz="1200" b="0" i="1" u="none" strike="noStrike" cap="none" normalizeH="0" baseline="0" dirty="0" err="1">
                <a:ln>
                  <a:noFill/>
                </a:ln>
                <a:solidFill>
                  <a:schemeClr val="tx1"/>
                </a:solidFill>
                <a:effectLst/>
                <a:latin typeface="Arial" panose="020B0604020202020204" pitchFamily="34" charset="0"/>
              </a:rPr>
              <a:t>Networks</a:t>
            </a:r>
            <a:r>
              <a:rPr kumimoji="0" lang="en-US" altLang="en-US" sz="1200" b="0" i="0" u="none" strike="noStrike" cap="none" normalizeH="0" baseline="0" dirty="0" err="1">
                <a:ln>
                  <a:noFill/>
                </a:ln>
                <a:solidFill>
                  <a:schemeClr val="tx1"/>
                </a:solidFill>
                <a:effectLst/>
                <a:latin typeface="Arial" panose="020B0604020202020204" pitchFamily="34" charset="0"/>
              </a:rPr>
              <a:t>.International</a:t>
            </a:r>
            <a:r>
              <a:rPr kumimoji="0" lang="en-US" altLang="en-US" sz="1200" b="0" i="0" u="none" strike="noStrike" cap="none" normalizeH="0" baseline="0" dirty="0">
                <a:ln>
                  <a:noFill/>
                </a:ln>
                <a:solidFill>
                  <a:schemeClr val="tx1"/>
                </a:solidFill>
                <a:effectLst/>
                <a:latin typeface="Arial" panose="020B0604020202020204" pitchFamily="34" charset="0"/>
              </a:rPr>
              <a:t> Journal of Computer Vision.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Li, Y., Yang, H., Wu, X., &amp; Zhai, Y. (2022).</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1" u="none" strike="noStrike" cap="none" normalizeH="0" baseline="0" dirty="0" err="1">
                <a:ln>
                  <a:noFill/>
                </a:ln>
                <a:solidFill>
                  <a:schemeClr val="tx1"/>
                </a:solidFill>
                <a:effectLst/>
                <a:latin typeface="Arial" panose="020B0604020202020204" pitchFamily="34" charset="0"/>
              </a:rPr>
              <a:t>DeepFake</a:t>
            </a:r>
            <a:r>
              <a:rPr kumimoji="0" lang="en-US" altLang="en-US" sz="1200" b="0" i="1" u="none" strike="noStrike" cap="none" normalizeH="0" baseline="0" dirty="0">
                <a:ln>
                  <a:noFill/>
                </a:ln>
                <a:solidFill>
                  <a:schemeClr val="tx1"/>
                </a:solidFill>
                <a:effectLst/>
                <a:latin typeface="Arial" panose="020B0604020202020204" pitchFamily="34" charset="0"/>
              </a:rPr>
              <a:t> Detection Using Transfer Learning and Attention Mechanisms</a:t>
            </a:r>
            <a:r>
              <a:rPr kumimoji="0" lang="en-US" altLang="en-US" sz="1200" b="0" i="0" u="none" strike="noStrike" cap="none" normalizeH="0" baseline="0" dirty="0">
                <a:ln>
                  <a:noFill/>
                </a:ln>
                <a:solidFill>
                  <a:schemeClr val="tx1"/>
                </a:solidFill>
                <a:effectLst/>
                <a:latin typeface="Arial" panose="020B0604020202020204" pitchFamily="34" charset="0"/>
              </a:rPr>
              <a:t>.</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0" u="none" strike="noStrike" cap="none" normalizeH="0" baseline="0" dirty="0">
                <a:ln>
                  <a:noFill/>
                </a:ln>
                <a:solidFill>
                  <a:schemeClr val="tx1"/>
                </a:solidFill>
                <a:effectLst/>
                <a:latin typeface="Arial" panose="020B0604020202020204" pitchFamily="34" charset="0"/>
              </a:rPr>
              <a:t>Journal of Visual Communication and Image Representation, 83, 103441.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Jain, A., Gupta, M., &amp; Sal, A. (2021).</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1" u="none" strike="noStrike" cap="none" normalizeH="0" baseline="0" dirty="0">
                <a:ln>
                  <a:noFill/>
                </a:ln>
                <a:solidFill>
                  <a:schemeClr val="tx1"/>
                </a:solidFill>
                <a:effectLst/>
                <a:latin typeface="Arial" panose="020B0604020202020204" pitchFamily="34" charset="0"/>
              </a:rPr>
              <a:t>Exploring the Robustness of Vision Transformers for Deepfake </a:t>
            </a:r>
            <a:r>
              <a:rPr kumimoji="0" lang="en-US" altLang="en-US" sz="1200" b="0" i="1" u="none" strike="noStrike" cap="none" normalizeH="0" baseline="0" dirty="0" err="1">
                <a:ln>
                  <a:noFill/>
                </a:ln>
                <a:solidFill>
                  <a:schemeClr val="tx1"/>
                </a:solidFill>
                <a:effectLst/>
                <a:latin typeface="Arial" panose="020B0604020202020204" pitchFamily="34" charset="0"/>
              </a:rPr>
              <a:t>Detection</a:t>
            </a:r>
            <a:r>
              <a:rPr kumimoji="0" lang="en-US" altLang="en-US" sz="1200" b="0" i="0" u="none" strike="noStrike" cap="none" normalizeH="0" baseline="0" dirty="0" err="1">
                <a:ln>
                  <a:noFill/>
                </a:ln>
                <a:solidFill>
                  <a:schemeClr val="tx1"/>
                </a:solidFill>
                <a:effectLst/>
                <a:latin typeface="Arial" panose="020B0604020202020204" pitchFamily="34" charset="0"/>
              </a:rPr>
              <a:t>.ICCV</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Speech Foundation Model Ensembles for Singing Voice Deepfake Detection (2024).</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1" u="none" strike="noStrike" cap="none" normalizeH="0" baseline="0" dirty="0" err="1">
                <a:ln>
                  <a:noFill/>
                </a:ln>
                <a:solidFill>
                  <a:schemeClr val="tx1"/>
                </a:solidFill>
                <a:effectLst/>
                <a:latin typeface="Arial" panose="020B0604020202020204" pitchFamily="34" charset="0"/>
              </a:rPr>
              <a:t>CtrSVDD</a:t>
            </a:r>
            <a:r>
              <a:rPr kumimoji="0" lang="en-US" altLang="en-US" sz="1200" b="0" i="1" u="none" strike="noStrike" cap="none" normalizeH="0" baseline="0" dirty="0">
                <a:ln>
                  <a:noFill/>
                </a:ln>
                <a:solidFill>
                  <a:schemeClr val="tx1"/>
                </a:solidFill>
                <a:effectLst/>
                <a:latin typeface="Arial" panose="020B0604020202020204" pitchFamily="34" charset="0"/>
              </a:rPr>
              <a:t> Dataset Performance Analysis using Squeeze-and-Excitation Aggregation (SEA)</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DF40 Team (2024).</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1" u="none" strike="noStrike" cap="none" normalizeH="0" baseline="0" dirty="0">
                <a:ln>
                  <a:noFill/>
                </a:ln>
                <a:solidFill>
                  <a:schemeClr val="tx1"/>
                </a:solidFill>
                <a:effectLst/>
                <a:latin typeface="Arial" panose="020B0604020202020204" pitchFamily="34" charset="0"/>
              </a:rPr>
              <a:t>Toward Next-Generation Deep Fake Detection Using DF40 Benchmark</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GAN &amp; Diffusion Model Team (2023).</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1" u="none" strike="noStrike" cap="none" normalizeH="0" baseline="0" dirty="0">
                <a:ln>
                  <a:noFill/>
                </a:ln>
                <a:solidFill>
                  <a:schemeClr val="tx1"/>
                </a:solidFill>
                <a:effectLst/>
                <a:latin typeface="Arial" panose="020B0604020202020204" pitchFamily="34" charset="0"/>
              </a:rPr>
              <a:t>Mastering Deep Fake Detection: Distinguishing GAN and Diffusion-generated Images Using AUC &amp; F1</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CAC5EDB8-CDE9-7CA9-6DDD-0FE813E7095D}"/>
              </a:ext>
            </a:extLst>
          </p:cNvPr>
          <p:cNvSpPr txBox="1"/>
          <p:nvPr/>
        </p:nvSpPr>
        <p:spPr>
          <a:xfrm>
            <a:off x="5094514" y="210026"/>
            <a:ext cx="2994409" cy="461665"/>
          </a:xfrm>
          <a:prstGeom prst="rect">
            <a:avLst/>
          </a:prstGeom>
          <a:noFill/>
        </p:spPr>
        <p:txBody>
          <a:bodyPr wrap="square" rtlCol="0">
            <a:spAutoFit/>
          </a:bodyPr>
          <a:lstStyle/>
          <a:p>
            <a:r>
              <a:rPr lang="en-US" sz="2400" dirty="0"/>
              <a:t>REFERENCES</a:t>
            </a:r>
            <a:endParaRPr lang="en-IN" sz="2400" dirty="0"/>
          </a:p>
        </p:txBody>
      </p:sp>
    </p:spTree>
    <p:extLst>
      <p:ext uri="{BB962C8B-B14F-4D97-AF65-F5344CB8AC3E}">
        <p14:creationId xmlns:p14="http://schemas.microsoft.com/office/powerpoint/2010/main" val="1324109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6CC09F-7383-3A4C-555C-35DA0BB4B76E}"/>
              </a:ext>
            </a:extLst>
          </p:cNvPr>
          <p:cNvSpPr>
            <a:spLocks noGrp="1"/>
          </p:cNvSpPr>
          <p:nvPr>
            <p:ph type="title"/>
          </p:nvPr>
        </p:nvSpPr>
        <p:spPr>
          <a:xfrm>
            <a:off x="681492" y="779940"/>
            <a:ext cx="11090274" cy="586635"/>
          </a:xfrm>
        </p:spPr>
        <p:txBody>
          <a:bodyPr>
            <a:normAutofit fontScale="90000"/>
          </a:bodyPr>
          <a:lstStyle/>
          <a:p>
            <a:r>
              <a:rPr lang="en-US" dirty="0"/>
              <a:t>MOTIVATION OF OUR PROJECT</a:t>
            </a:r>
          </a:p>
        </p:txBody>
      </p:sp>
      <p:sp>
        <p:nvSpPr>
          <p:cNvPr id="8" name="Rectangle 2">
            <a:extLst>
              <a:ext uri="{FF2B5EF4-FFF2-40B4-BE49-F238E27FC236}">
                <a16:creationId xmlns:a16="http://schemas.microsoft.com/office/drawing/2014/main" id="{B98C1835-6179-6874-CDC6-445739DD3471}"/>
              </a:ext>
            </a:extLst>
          </p:cNvPr>
          <p:cNvSpPr>
            <a:spLocks noGrp="1" noChangeArrowheads="1"/>
          </p:cNvSpPr>
          <p:nvPr>
            <p:ph sz="half" idx="1"/>
          </p:nvPr>
        </p:nvSpPr>
        <p:spPr bwMode="auto">
          <a:xfrm>
            <a:off x="681492" y="1954716"/>
            <a:ext cx="1131624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Rise in Deepfake Threats : </a:t>
            </a:r>
            <a:r>
              <a:rPr kumimoji="0" lang="en-US" altLang="en-US" sz="1800" i="0" u="none" strike="noStrike" cap="none" normalizeH="0" baseline="0" dirty="0">
                <a:ln>
                  <a:noFill/>
                </a:ln>
                <a:solidFill>
                  <a:schemeClr val="tx1"/>
                </a:solidFill>
                <a:effectLst/>
                <a:latin typeface="Arial" panose="020B0604020202020204" pitchFamily="34" charset="0"/>
              </a:rPr>
              <a:t>Deepfakes are being increasingly used for spreading misinformation, cyber fraud, identity manipulation, and political propaganda.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Lack of Awareness in General Public : </a:t>
            </a:r>
            <a:r>
              <a:rPr kumimoji="0" lang="en-US" altLang="en-US" sz="1800" b="0" i="0" u="none" strike="noStrike" cap="none" normalizeH="0" baseline="0" dirty="0">
                <a:ln>
                  <a:noFill/>
                </a:ln>
                <a:solidFill>
                  <a:schemeClr val="tx1"/>
                </a:solidFill>
                <a:effectLst/>
                <a:latin typeface="Arial" panose="020B0604020202020204" pitchFamily="34" charset="0"/>
              </a:rPr>
              <a:t>Many individuals cannot distinguish between real and synthetic media, making them vulnerable to manipulation.</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Real-Time Harm Potential : </a:t>
            </a:r>
            <a:r>
              <a:rPr kumimoji="0" lang="en-US" altLang="en-US" sz="1800" b="0" i="0" u="none" strike="noStrike" cap="none" normalizeH="0" baseline="0" dirty="0">
                <a:ln>
                  <a:noFill/>
                </a:ln>
                <a:solidFill>
                  <a:schemeClr val="tx1"/>
                </a:solidFill>
                <a:effectLst/>
                <a:latin typeface="Arial" panose="020B0604020202020204" pitchFamily="34" charset="0"/>
              </a:rPr>
              <a:t>Deepfakes can damage reputations, incite violence, or impersonate voices and faces in real-time communication platforms.</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Multimodal Deepfake Detection Is Underexplored : </a:t>
            </a:r>
            <a:r>
              <a:rPr kumimoji="0" lang="en-US" altLang="en-US" sz="1800" b="0" i="0" u="none" strike="noStrike" cap="none" normalizeH="0" baseline="0" dirty="0">
                <a:ln>
                  <a:noFill/>
                </a:ln>
                <a:solidFill>
                  <a:schemeClr val="tx1"/>
                </a:solidFill>
                <a:effectLst/>
                <a:latin typeface="Arial" panose="020B0604020202020204" pitchFamily="34" charset="0"/>
              </a:rPr>
              <a:t>Most research focuses on either images or videos alone. There is limited work on unified systems that handle image, audio, and video simultaneously.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3018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549536" y="-20997"/>
            <a:ext cx="5179330" cy="2841829"/>
          </a:xfrm>
          <a:noFill/>
        </p:spPr>
        <p:txBody>
          <a:bodyPr anchor="b">
            <a:normAutofit/>
          </a:bodyPr>
          <a:lstStyle/>
          <a:p>
            <a:r>
              <a:rPr lang="en-US" dirty="0"/>
              <a:t>Thank you</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idx="1"/>
          </p:nvPr>
        </p:nvSpPr>
        <p:spPr>
          <a:xfrm>
            <a:off x="611187" y="3184626"/>
            <a:ext cx="3776658" cy="2706160"/>
          </a:xfrm>
          <a:noFill/>
        </p:spPr>
        <p:txBody>
          <a:bodyPr>
            <a:normAutofit fontScale="92500" lnSpcReduction="10000"/>
          </a:bodyPr>
          <a:lstStyle/>
          <a:p>
            <a:pPr>
              <a:lnSpc>
                <a:spcPct val="100000"/>
              </a:lnSpc>
            </a:pPr>
            <a:r>
              <a:rPr lang="en-US" dirty="0"/>
              <a:t>Presented By : </a:t>
            </a:r>
          </a:p>
          <a:p>
            <a:pPr algn="ctr">
              <a:lnSpc>
                <a:spcPct val="100000"/>
              </a:lnSpc>
            </a:pPr>
            <a:r>
              <a:rPr lang="en-US" dirty="0"/>
              <a:t> Group No. 6</a:t>
            </a:r>
          </a:p>
          <a:p>
            <a:pPr>
              <a:lnSpc>
                <a:spcPct val="100000"/>
              </a:lnSpc>
            </a:pPr>
            <a:r>
              <a:rPr lang="en-US" dirty="0"/>
              <a:t>1. Aditya Chavan     Exam No. B400360548</a:t>
            </a:r>
          </a:p>
          <a:p>
            <a:pPr>
              <a:lnSpc>
                <a:spcPct val="100000"/>
              </a:lnSpc>
            </a:pPr>
            <a:r>
              <a:rPr lang="en-US" dirty="0"/>
              <a:t>2. Varad Dixit          Exam No. B400360575</a:t>
            </a:r>
          </a:p>
          <a:p>
            <a:pPr>
              <a:lnSpc>
                <a:spcPct val="100000"/>
              </a:lnSpc>
            </a:pPr>
            <a:r>
              <a:rPr lang="en-US" dirty="0"/>
              <a:t>3. Saidutt Bhagat     Exam No. B400360517</a:t>
            </a:r>
          </a:p>
          <a:p>
            <a:pPr>
              <a:lnSpc>
                <a:spcPct val="100000"/>
              </a:lnSpc>
            </a:pPr>
            <a:r>
              <a:rPr lang="en-US" dirty="0"/>
              <a:t>4. Pranav Dumbre   Exam No. B400360580</a:t>
            </a:r>
          </a:p>
          <a:p>
            <a:pPr>
              <a:lnSpc>
                <a:spcPct val="100000"/>
              </a:lnSpc>
            </a:pPr>
            <a:endParaRPr lang="en-US" dirty="0"/>
          </a:p>
        </p:txBody>
      </p:sp>
      <p:pic>
        <p:nvPicPr>
          <p:cNvPr id="25" name="Picture Placeholder 24" descr="A close-up of a network">
            <a:extLst>
              <a:ext uri="{FF2B5EF4-FFF2-40B4-BE49-F238E27FC236}">
                <a16:creationId xmlns:a16="http://schemas.microsoft.com/office/drawing/2014/main" id="{41A1C574-72C6-642F-E4D2-FF0C993AEF7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 b="1"/>
          <a:stretch/>
        </p:blipFill>
        <p:spPr/>
      </p:pic>
    </p:spTree>
    <p:extLst>
      <p:ext uri="{BB962C8B-B14F-4D97-AF65-F5344CB8AC3E}">
        <p14:creationId xmlns:p14="http://schemas.microsoft.com/office/powerpoint/2010/main" val="2547630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7"/>
          <p:cNvSpPr txBox="1"/>
          <p:nvPr/>
        </p:nvSpPr>
        <p:spPr>
          <a:xfrm>
            <a:off x="0" y="510099"/>
            <a:ext cx="12192000" cy="4770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500" b="1" i="0" u="none" strike="noStrike" cap="none">
                <a:latin typeface="Arial"/>
                <a:ea typeface="Arial"/>
                <a:cs typeface="Arial"/>
                <a:sym typeface="Arial"/>
              </a:rPr>
              <a:t>LITERATURE SURVEY</a:t>
            </a:r>
            <a:endParaRPr sz="2500" b="1" i="0" u="none" strike="noStrike" cap="none">
              <a:solidFill>
                <a:schemeClr val="dk1"/>
              </a:solidFill>
              <a:latin typeface="Arial"/>
              <a:ea typeface="Arial"/>
              <a:cs typeface="Arial"/>
              <a:sym typeface="Arial"/>
            </a:endParaRPr>
          </a:p>
        </p:txBody>
      </p:sp>
      <p:sp>
        <p:nvSpPr>
          <p:cNvPr id="362" name="Google Shape;362;p27"/>
          <p:cNvSpPr/>
          <p:nvPr/>
        </p:nvSpPr>
        <p:spPr>
          <a:xfrm>
            <a:off x="3846047"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0" i="0" u="none" strike="noStrike" cap="none">
                <a:solidFill>
                  <a:schemeClr val="lt1"/>
                </a:solidFill>
                <a:latin typeface="Arial"/>
                <a:ea typeface="Arial"/>
                <a:cs typeface="Arial"/>
                <a:sym typeface="Arial"/>
              </a:rPr>
              <a:t>4</a:t>
            </a:r>
            <a:endParaRPr/>
          </a:p>
        </p:txBody>
      </p:sp>
      <p:sp>
        <p:nvSpPr>
          <p:cNvPr id="363" name="Google Shape;363;p27"/>
          <p:cNvSpPr/>
          <p:nvPr/>
        </p:nvSpPr>
        <p:spPr>
          <a:xfrm>
            <a:off x="497915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0" i="0" u="none" strike="noStrike" cap="none">
                <a:solidFill>
                  <a:schemeClr val="lt1"/>
                </a:solidFill>
                <a:latin typeface="Arial"/>
                <a:ea typeface="Arial"/>
                <a:cs typeface="Arial"/>
                <a:sym typeface="Arial"/>
              </a:rPr>
              <a:t>5</a:t>
            </a:r>
            <a:endParaRPr/>
          </a:p>
        </p:txBody>
      </p:sp>
      <p:sp>
        <p:nvSpPr>
          <p:cNvPr id="364" name="Google Shape;364;p27"/>
          <p:cNvSpPr/>
          <p:nvPr/>
        </p:nvSpPr>
        <p:spPr>
          <a:xfrm>
            <a:off x="6117152"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0" i="0" u="none" strike="noStrike" cap="none">
                <a:solidFill>
                  <a:schemeClr val="lt1"/>
                </a:solidFill>
                <a:latin typeface="Arial"/>
                <a:ea typeface="Arial"/>
                <a:cs typeface="Arial"/>
                <a:sym typeface="Arial"/>
              </a:rPr>
              <a:t>6</a:t>
            </a:r>
            <a:endParaRPr/>
          </a:p>
        </p:txBody>
      </p:sp>
      <p:sp>
        <p:nvSpPr>
          <p:cNvPr id="365" name="Google Shape;365;p27"/>
          <p:cNvSpPr/>
          <p:nvPr/>
        </p:nvSpPr>
        <p:spPr>
          <a:xfrm>
            <a:off x="7248946"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0" i="0" u="none" strike="noStrike" cap="none">
                <a:solidFill>
                  <a:schemeClr val="lt1"/>
                </a:solidFill>
                <a:latin typeface="Arial"/>
                <a:ea typeface="Arial"/>
                <a:cs typeface="Arial"/>
                <a:sym typeface="Arial"/>
              </a:rPr>
              <a:t>7</a:t>
            </a:r>
            <a:endParaRPr/>
          </a:p>
        </p:txBody>
      </p:sp>
      <p:sp>
        <p:nvSpPr>
          <p:cNvPr id="366" name="Google Shape;366;p27"/>
          <p:cNvSpPr/>
          <p:nvPr/>
        </p:nvSpPr>
        <p:spPr>
          <a:xfrm>
            <a:off x="838074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0" i="0" u="none" strike="noStrike" cap="none">
                <a:solidFill>
                  <a:schemeClr val="lt1"/>
                </a:solidFill>
                <a:latin typeface="Arial"/>
                <a:ea typeface="Arial"/>
                <a:cs typeface="Arial"/>
                <a:sym typeface="Arial"/>
              </a:rPr>
              <a:t>8</a:t>
            </a:r>
            <a:endParaRPr/>
          </a:p>
        </p:txBody>
      </p:sp>
      <p:sp>
        <p:nvSpPr>
          <p:cNvPr id="367" name="Google Shape;367;p27"/>
          <p:cNvSpPr/>
          <p:nvPr/>
        </p:nvSpPr>
        <p:spPr>
          <a:xfrm>
            <a:off x="950469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0" i="0" u="none" strike="noStrike" cap="none">
                <a:solidFill>
                  <a:schemeClr val="lt1"/>
                </a:solidFill>
                <a:latin typeface="Arial"/>
                <a:ea typeface="Arial"/>
                <a:cs typeface="Arial"/>
                <a:sym typeface="Arial"/>
              </a:rPr>
              <a:t>9</a:t>
            </a:r>
            <a:endParaRPr/>
          </a:p>
        </p:txBody>
      </p:sp>
      <p:sp>
        <p:nvSpPr>
          <p:cNvPr id="368" name="Google Shape;368;p27"/>
          <p:cNvSpPr/>
          <p:nvPr/>
        </p:nvSpPr>
        <p:spPr>
          <a:xfrm>
            <a:off x="1062864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0" i="0" u="none" strike="noStrike" cap="none">
                <a:solidFill>
                  <a:schemeClr val="lt1"/>
                </a:solidFill>
                <a:latin typeface="Arial"/>
                <a:ea typeface="Arial"/>
                <a:cs typeface="Arial"/>
                <a:sym typeface="Arial"/>
              </a:rPr>
              <a:t>10</a:t>
            </a:r>
            <a:endParaRPr/>
          </a:p>
        </p:txBody>
      </p:sp>
      <p:sp>
        <p:nvSpPr>
          <p:cNvPr id="369" name="Google Shape;369;p27"/>
          <p:cNvSpPr/>
          <p:nvPr/>
        </p:nvSpPr>
        <p:spPr>
          <a:xfrm>
            <a:off x="2713597" y="5867400"/>
            <a:ext cx="1123297"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0" i="0" u="none" strike="noStrike" cap="none">
                <a:solidFill>
                  <a:schemeClr val="lt1"/>
                </a:solidFill>
                <a:latin typeface="Arial"/>
                <a:ea typeface="Arial"/>
                <a:cs typeface="Arial"/>
                <a:sym typeface="Arial"/>
              </a:rPr>
              <a:t>3</a:t>
            </a:r>
            <a:endParaRPr/>
          </a:p>
        </p:txBody>
      </p:sp>
      <p:sp>
        <p:nvSpPr>
          <p:cNvPr id="370" name="Google Shape;370;p27"/>
          <p:cNvSpPr/>
          <p:nvPr/>
        </p:nvSpPr>
        <p:spPr>
          <a:xfrm>
            <a:off x="1598147"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0" i="0" u="none" strike="noStrike" cap="none">
                <a:solidFill>
                  <a:schemeClr val="lt1"/>
                </a:solidFill>
                <a:latin typeface="Arial"/>
                <a:ea typeface="Arial"/>
                <a:cs typeface="Arial"/>
                <a:sym typeface="Arial"/>
              </a:rPr>
              <a:t>2</a:t>
            </a:r>
            <a:endParaRPr/>
          </a:p>
        </p:txBody>
      </p:sp>
      <p:sp>
        <p:nvSpPr>
          <p:cNvPr id="371" name="Google Shape;371;p27"/>
          <p:cNvSpPr/>
          <p:nvPr/>
        </p:nvSpPr>
        <p:spPr>
          <a:xfrm>
            <a:off x="474196" y="987152"/>
            <a:ext cx="11278394" cy="4880247"/>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lt1"/>
                </a:solidFill>
                <a:latin typeface="Arial"/>
                <a:ea typeface="Arial"/>
                <a:cs typeface="Arial"/>
                <a:sym typeface="Arial"/>
              </a:rPr>
              <a:t>Effective and Fast Deep-fake Detection Method Based on Haar Wavelet Transform [1]</a:t>
            </a:r>
            <a:endParaRPr/>
          </a:p>
          <a:p>
            <a:pPr marL="0" marR="0" lvl="0" indent="0" algn="l" rtl="0">
              <a:spcBef>
                <a:spcPts val="0"/>
              </a:spcBef>
              <a:spcAft>
                <a:spcPts val="0"/>
              </a:spcAft>
              <a:buNone/>
            </a:pPr>
            <a:br>
              <a:rPr lang="en-US" sz="2400">
                <a:solidFill>
                  <a:schemeClr val="lt1"/>
                </a:solidFill>
                <a:latin typeface="Arial"/>
                <a:ea typeface="Arial"/>
                <a:cs typeface="Arial"/>
                <a:sym typeface="Arial"/>
              </a:rPr>
            </a:br>
            <a:r>
              <a:rPr lang="en-US" sz="2400">
                <a:solidFill>
                  <a:schemeClr val="lt1"/>
                </a:solidFill>
                <a:latin typeface="Arial"/>
                <a:ea typeface="Arial"/>
                <a:cs typeface="Arial"/>
                <a:sym typeface="Arial"/>
              </a:rPr>
              <a:t>This paper uses Haar Wavelet Transform to detect blur differences between fake faces and backgrounds, focusing on sharpness variations. It's a quick method for identifying inconsistencies in deepfake videos.</a:t>
            </a:r>
            <a:endParaRPr/>
          </a:p>
          <a:p>
            <a:pPr marL="0" marR="0" lvl="0" indent="0" algn="ctr" rtl="0">
              <a:spcBef>
                <a:spcPts val="0"/>
              </a:spcBef>
              <a:spcAft>
                <a:spcPts val="0"/>
              </a:spcAft>
              <a:buNone/>
            </a:pPr>
            <a:endParaRPr sz="2400">
              <a:solidFill>
                <a:schemeClr val="lt1"/>
              </a:solidFill>
              <a:latin typeface="Arial"/>
              <a:ea typeface="Arial"/>
              <a:cs typeface="Arial"/>
              <a:sym typeface="Arial"/>
            </a:endParaRPr>
          </a:p>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72" name="Google Shape;372;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8"/>
          <p:cNvSpPr txBox="1"/>
          <p:nvPr/>
        </p:nvSpPr>
        <p:spPr>
          <a:xfrm>
            <a:off x="0" y="510099"/>
            <a:ext cx="12192000" cy="4770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500" b="1" i="0" u="none" strike="noStrike" cap="none">
                <a:latin typeface="Arial"/>
                <a:ea typeface="Arial"/>
                <a:cs typeface="Arial"/>
                <a:sym typeface="Arial"/>
              </a:rPr>
              <a:t>LITERATURE SURVEY</a:t>
            </a:r>
            <a:endParaRPr sz="2500" b="1">
              <a:solidFill>
                <a:schemeClr val="dk1"/>
              </a:solidFill>
              <a:latin typeface="Arial"/>
              <a:ea typeface="Arial"/>
              <a:cs typeface="Arial"/>
              <a:sym typeface="Arial"/>
            </a:endParaRPr>
          </a:p>
        </p:txBody>
      </p:sp>
      <p:sp>
        <p:nvSpPr>
          <p:cNvPr id="378" name="Google Shape;378;p28"/>
          <p:cNvSpPr/>
          <p:nvPr/>
        </p:nvSpPr>
        <p:spPr>
          <a:xfrm>
            <a:off x="3846047"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4</a:t>
            </a:r>
            <a:endParaRPr/>
          </a:p>
        </p:txBody>
      </p:sp>
      <p:sp>
        <p:nvSpPr>
          <p:cNvPr id="379" name="Google Shape;379;p28"/>
          <p:cNvSpPr/>
          <p:nvPr/>
        </p:nvSpPr>
        <p:spPr>
          <a:xfrm>
            <a:off x="497915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5</a:t>
            </a:r>
            <a:endParaRPr/>
          </a:p>
        </p:txBody>
      </p:sp>
      <p:sp>
        <p:nvSpPr>
          <p:cNvPr id="380" name="Google Shape;380;p28"/>
          <p:cNvSpPr/>
          <p:nvPr/>
        </p:nvSpPr>
        <p:spPr>
          <a:xfrm>
            <a:off x="6117152"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6</a:t>
            </a:r>
            <a:endParaRPr/>
          </a:p>
        </p:txBody>
      </p:sp>
      <p:sp>
        <p:nvSpPr>
          <p:cNvPr id="381" name="Google Shape;381;p28"/>
          <p:cNvSpPr/>
          <p:nvPr/>
        </p:nvSpPr>
        <p:spPr>
          <a:xfrm>
            <a:off x="7248946"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7</a:t>
            </a:r>
            <a:endParaRPr/>
          </a:p>
        </p:txBody>
      </p:sp>
      <p:sp>
        <p:nvSpPr>
          <p:cNvPr id="382" name="Google Shape;382;p28"/>
          <p:cNvSpPr/>
          <p:nvPr/>
        </p:nvSpPr>
        <p:spPr>
          <a:xfrm>
            <a:off x="838074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8</a:t>
            </a:r>
            <a:endParaRPr/>
          </a:p>
        </p:txBody>
      </p:sp>
      <p:sp>
        <p:nvSpPr>
          <p:cNvPr id="383" name="Google Shape;383;p28"/>
          <p:cNvSpPr/>
          <p:nvPr/>
        </p:nvSpPr>
        <p:spPr>
          <a:xfrm>
            <a:off x="950469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9</a:t>
            </a:r>
            <a:endParaRPr/>
          </a:p>
        </p:txBody>
      </p:sp>
      <p:sp>
        <p:nvSpPr>
          <p:cNvPr id="384" name="Google Shape;384;p28"/>
          <p:cNvSpPr/>
          <p:nvPr/>
        </p:nvSpPr>
        <p:spPr>
          <a:xfrm>
            <a:off x="1062864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10</a:t>
            </a:r>
            <a:endParaRPr/>
          </a:p>
        </p:txBody>
      </p:sp>
      <p:sp>
        <p:nvSpPr>
          <p:cNvPr id="385" name="Google Shape;385;p28"/>
          <p:cNvSpPr/>
          <p:nvPr/>
        </p:nvSpPr>
        <p:spPr>
          <a:xfrm>
            <a:off x="2713597" y="5867400"/>
            <a:ext cx="1123297"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3</a:t>
            </a:r>
            <a:endParaRPr/>
          </a:p>
        </p:txBody>
      </p:sp>
      <p:sp>
        <p:nvSpPr>
          <p:cNvPr id="386" name="Google Shape;386;p28"/>
          <p:cNvSpPr/>
          <p:nvPr/>
        </p:nvSpPr>
        <p:spPr>
          <a:xfrm>
            <a:off x="474196" y="987153"/>
            <a:ext cx="11278394" cy="4880247"/>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a:solidFill>
                  <a:schemeClr val="lt1"/>
                </a:solidFill>
                <a:latin typeface="Arial"/>
                <a:ea typeface="Arial"/>
                <a:cs typeface="Arial"/>
                <a:sym typeface="Arial"/>
              </a:rPr>
              <a:t>FaceForensics++: Learning to Detect Manipulated Facial Images [2]</a:t>
            </a:r>
            <a:endParaRPr/>
          </a:p>
          <a:p>
            <a:pPr marL="0" marR="0" lvl="0" indent="0" algn="l" rtl="0">
              <a:spcBef>
                <a:spcPts val="0"/>
              </a:spcBef>
              <a:spcAft>
                <a:spcPts val="0"/>
              </a:spcAft>
              <a:buNone/>
            </a:pPr>
            <a:br>
              <a:rPr lang="en-US" sz="2400">
                <a:solidFill>
                  <a:schemeClr val="lt1"/>
                </a:solidFill>
                <a:latin typeface="Arial"/>
                <a:ea typeface="Arial"/>
                <a:cs typeface="Arial"/>
                <a:sym typeface="Arial"/>
              </a:rPr>
            </a:br>
            <a:r>
              <a:rPr lang="en-US" sz="2400">
                <a:solidFill>
                  <a:schemeClr val="lt1"/>
                </a:solidFill>
                <a:latin typeface="Arial"/>
                <a:ea typeface="Arial"/>
                <a:cs typeface="Arial"/>
                <a:sym typeface="Arial"/>
              </a:rPr>
              <a:t>This study uses neural networks to spot altered facial images, analyzing various artifacts. By training on a large dataset, it aims to improve detection accuracy for manipulated faces in videos and images.</a:t>
            </a:r>
            <a:endParaRPr/>
          </a:p>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87" name="Google Shape;387;p28"/>
          <p:cNvSpPr/>
          <p:nvPr/>
        </p:nvSpPr>
        <p:spPr>
          <a:xfrm>
            <a:off x="474197" y="5852601"/>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1</a:t>
            </a:r>
            <a:endParaRPr/>
          </a:p>
        </p:txBody>
      </p:sp>
      <p:sp>
        <p:nvSpPr>
          <p:cNvPr id="388" name="Google Shape;38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9"/>
          <p:cNvSpPr txBox="1"/>
          <p:nvPr/>
        </p:nvSpPr>
        <p:spPr>
          <a:xfrm>
            <a:off x="0" y="510099"/>
            <a:ext cx="12192000" cy="4770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500" b="1" i="0" u="none" strike="noStrike" cap="none">
                <a:latin typeface="Arial"/>
                <a:ea typeface="Arial"/>
                <a:cs typeface="Arial"/>
                <a:sym typeface="Arial"/>
              </a:rPr>
              <a:t>LITERATURE SURVEY</a:t>
            </a:r>
            <a:endParaRPr sz="2500" b="1">
              <a:solidFill>
                <a:schemeClr val="dk1"/>
              </a:solidFill>
              <a:latin typeface="Arial"/>
              <a:ea typeface="Arial"/>
              <a:cs typeface="Arial"/>
              <a:sym typeface="Arial"/>
            </a:endParaRPr>
          </a:p>
        </p:txBody>
      </p:sp>
      <p:sp>
        <p:nvSpPr>
          <p:cNvPr id="394" name="Google Shape;394;p29"/>
          <p:cNvSpPr/>
          <p:nvPr/>
        </p:nvSpPr>
        <p:spPr>
          <a:xfrm>
            <a:off x="3846047"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4</a:t>
            </a:r>
            <a:endParaRPr/>
          </a:p>
        </p:txBody>
      </p:sp>
      <p:sp>
        <p:nvSpPr>
          <p:cNvPr id="395" name="Google Shape;395;p29"/>
          <p:cNvSpPr/>
          <p:nvPr/>
        </p:nvSpPr>
        <p:spPr>
          <a:xfrm>
            <a:off x="497915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5</a:t>
            </a:r>
            <a:endParaRPr/>
          </a:p>
        </p:txBody>
      </p:sp>
      <p:sp>
        <p:nvSpPr>
          <p:cNvPr id="396" name="Google Shape;396;p29"/>
          <p:cNvSpPr/>
          <p:nvPr/>
        </p:nvSpPr>
        <p:spPr>
          <a:xfrm>
            <a:off x="6117152"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6</a:t>
            </a:r>
            <a:endParaRPr/>
          </a:p>
        </p:txBody>
      </p:sp>
      <p:sp>
        <p:nvSpPr>
          <p:cNvPr id="397" name="Google Shape;397;p29"/>
          <p:cNvSpPr/>
          <p:nvPr/>
        </p:nvSpPr>
        <p:spPr>
          <a:xfrm>
            <a:off x="7248946"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7</a:t>
            </a:r>
            <a:endParaRPr/>
          </a:p>
        </p:txBody>
      </p:sp>
      <p:sp>
        <p:nvSpPr>
          <p:cNvPr id="398" name="Google Shape;398;p29"/>
          <p:cNvSpPr/>
          <p:nvPr/>
        </p:nvSpPr>
        <p:spPr>
          <a:xfrm>
            <a:off x="838074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8</a:t>
            </a:r>
            <a:endParaRPr/>
          </a:p>
        </p:txBody>
      </p:sp>
      <p:sp>
        <p:nvSpPr>
          <p:cNvPr id="399" name="Google Shape;399;p29"/>
          <p:cNvSpPr/>
          <p:nvPr/>
        </p:nvSpPr>
        <p:spPr>
          <a:xfrm>
            <a:off x="950469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9</a:t>
            </a:r>
            <a:endParaRPr/>
          </a:p>
        </p:txBody>
      </p:sp>
      <p:sp>
        <p:nvSpPr>
          <p:cNvPr id="400" name="Google Shape;400;p29"/>
          <p:cNvSpPr/>
          <p:nvPr/>
        </p:nvSpPr>
        <p:spPr>
          <a:xfrm>
            <a:off x="1062864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10</a:t>
            </a:r>
            <a:endParaRPr/>
          </a:p>
        </p:txBody>
      </p:sp>
      <p:sp>
        <p:nvSpPr>
          <p:cNvPr id="401" name="Google Shape;401;p29"/>
          <p:cNvSpPr/>
          <p:nvPr/>
        </p:nvSpPr>
        <p:spPr>
          <a:xfrm>
            <a:off x="474850" y="987153"/>
            <a:ext cx="11242299" cy="4880247"/>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a:solidFill>
                  <a:schemeClr val="lt1"/>
                </a:solidFill>
                <a:latin typeface="Arial"/>
                <a:ea typeface="Arial"/>
                <a:cs typeface="Arial"/>
                <a:sym typeface="Arial"/>
              </a:rPr>
              <a:t>FSBI: Deepfakes Detection with Frequency Enhanced Self-Blended Images</a:t>
            </a:r>
            <a:endParaRPr/>
          </a:p>
          <a:p>
            <a:pPr marL="0" marR="0" lvl="0" indent="0" algn="l" rtl="0">
              <a:spcBef>
                <a:spcPts val="0"/>
              </a:spcBef>
              <a:spcAft>
                <a:spcPts val="0"/>
              </a:spcAft>
              <a:buNone/>
            </a:pPr>
            <a:r>
              <a:rPr lang="en-US" sz="2400" b="1">
                <a:solidFill>
                  <a:schemeClr val="lt1"/>
                </a:solidFill>
                <a:latin typeface="Arial"/>
                <a:ea typeface="Arial"/>
                <a:cs typeface="Arial"/>
                <a:sym typeface="Arial"/>
              </a:rPr>
              <a:t>[3]</a:t>
            </a:r>
            <a:br>
              <a:rPr lang="en-US" sz="2400">
                <a:solidFill>
                  <a:schemeClr val="lt1"/>
                </a:solidFill>
                <a:latin typeface="Arial"/>
                <a:ea typeface="Arial"/>
                <a:cs typeface="Arial"/>
                <a:sym typeface="Arial"/>
              </a:rPr>
            </a:br>
            <a:r>
              <a:rPr lang="en-US" sz="2400">
                <a:solidFill>
                  <a:schemeClr val="lt1"/>
                </a:solidFill>
                <a:latin typeface="Arial"/>
                <a:ea typeface="Arial"/>
                <a:cs typeface="Arial"/>
                <a:sym typeface="Arial"/>
              </a:rPr>
              <a:t>The paper blends images to create fake artifacts and uses frequency analysis (Wavelet Transforms) to spot these artifacts, improving deepfake detection, especially in videos and images with subtle manipulations.</a:t>
            </a:r>
            <a:endParaRPr/>
          </a:p>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402" name="Google Shape;402;p29"/>
          <p:cNvSpPr/>
          <p:nvPr/>
        </p:nvSpPr>
        <p:spPr>
          <a:xfrm>
            <a:off x="1589647"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2</a:t>
            </a:r>
            <a:endParaRPr/>
          </a:p>
        </p:txBody>
      </p:sp>
      <p:sp>
        <p:nvSpPr>
          <p:cNvPr id="403" name="Google Shape;403;p29"/>
          <p:cNvSpPr/>
          <p:nvPr/>
        </p:nvSpPr>
        <p:spPr>
          <a:xfrm>
            <a:off x="474850" y="5852601"/>
            <a:ext cx="1123297"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1</a:t>
            </a:r>
            <a:endParaRPr/>
          </a:p>
        </p:txBody>
      </p:sp>
      <p:sp>
        <p:nvSpPr>
          <p:cNvPr id="404" name="Google Shape;40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0"/>
          <p:cNvSpPr txBox="1"/>
          <p:nvPr/>
        </p:nvSpPr>
        <p:spPr>
          <a:xfrm>
            <a:off x="0" y="510099"/>
            <a:ext cx="12192000" cy="4770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500" b="1" i="0" u="none" strike="noStrike" cap="none">
                <a:latin typeface="Arial"/>
                <a:ea typeface="Arial"/>
                <a:cs typeface="Arial"/>
                <a:sym typeface="Arial"/>
              </a:rPr>
              <a:t>LITERATURE SURVEY</a:t>
            </a:r>
            <a:endParaRPr sz="2500" b="1">
              <a:solidFill>
                <a:schemeClr val="dk1"/>
              </a:solidFill>
              <a:latin typeface="Arial"/>
              <a:ea typeface="Arial"/>
              <a:cs typeface="Arial"/>
              <a:sym typeface="Arial"/>
            </a:endParaRPr>
          </a:p>
        </p:txBody>
      </p:sp>
      <p:sp>
        <p:nvSpPr>
          <p:cNvPr id="410" name="Google Shape;410;p30"/>
          <p:cNvSpPr/>
          <p:nvPr/>
        </p:nvSpPr>
        <p:spPr>
          <a:xfrm>
            <a:off x="474850" y="987153"/>
            <a:ext cx="11277740" cy="4880247"/>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a:solidFill>
                  <a:schemeClr val="lt1"/>
                </a:solidFill>
                <a:latin typeface="Arial"/>
                <a:ea typeface="Arial"/>
                <a:cs typeface="Arial"/>
                <a:sym typeface="Arial"/>
              </a:rPr>
              <a:t>Comparative Analysis of Deepfake Image Detection Method Using Convolutional Neural Networks [4]</a:t>
            </a:r>
            <a:endParaRPr/>
          </a:p>
          <a:p>
            <a:pPr marL="0" marR="0" lvl="0" indent="0" algn="l" rtl="0">
              <a:spcBef>
                <a:spcPts val="0"/>
              </a:spcBef>
              <a:spcAft>
                <a:spcPts val="0"/>
              </a:spcAft>
              <a:buNone/>
            </a:pPr>
            <a:br>
              <a:rPr lang="en-US" sz="2400">
                <a:solidFill>
                  <a:schemeClr val="lt1"/>
                </a:solidFill>
                <a:latin typeface="Arial"/>
                <a:ea typeface="Arial"/>
                <a:cs typeface="Arial"/>
                <a:sym typeface="Arial"/>
              </a:rPr>
            </a:br>
            <a:r>
              <a:rPr lang="en-US" sz="2400">
                <a:solidFill>
                  <a:schemeClr val="lt1"/>
                </a:solidFill>
                <a:latin typeface="Arial"/>
                <a:ea typeface="Arial"/>
                <a:cs typeface="Arial"/>
                <a:sym typeface="Arial"/>
              </a:rPr>
              <a:t>This paper compares different CNN models to detect deepfake images. It evaluates their accuracy and precision, helping to find the most effective neural network for detecting fakes across multiple datasets.</a:t>
            </a:r>
            <a:endParaRPr/>
          </a:p>
          <a:p>
            <a:pPr marL="0" marR="0" lvl="0" indent="0" algn="l" rtl="0">
              <a:spcBef>
                <a:spcPts val="0"/>
              </a:spcBef>
              <a:spcAft>
                <a:spcPts val="0"/>
              </a:spcAft>
              <a:buNone/>
            </a:pPr>
            <a:endParaRPr sz="2400">
              <a:solidFill>
                <a:schemeClr val="lt1"/>
              </a:solidFill>
              <a:latin typeface="Arial"/>
              <a:ea typeface="Arial"/>
              <a:cs typeface="Arial"/>
              <a:sym typeface="Arial"/>
            </a:endParaRPr>
          </a:p>
        </p:txBody>
      </p:sp>
      <p:sp>
        <p:nvSpPr>
          <p:cNvPr id="411" name="Google Shape;411;p30"/>
          <p:cNvSpPr/>
          <p:nvPr/>
        </p:nvSpPr>
        <p:spPr>
          <a:xfrm>
            <a:off x="497915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5</a:t>
            </a:r>
            <a:endParaRPr/>
          </a:p>
        </p:txBody>
      </p:sp>
      <p:sp>
        <p:nvSpPr>
          <p:cNvPr id="412" name="Google Shape;412;p30"/>
          <p:cNvSpPr/>
          <p:nvPr/>
        </p:nvSpPr>
        <p:spPr>
          <a:xfrm>
            <a:off x="6117152"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6</a:t>
            </a:r>
            <a:endParaRPr/>
          </a:p>
        </p:txBody>
      </p:sp>
      <p:sp>
        <p:nvSpPr>
          <p:cNvPr id="413" name="Google Shape;413;p30"/>
          <p:cNvSpPr/>
          <p:nvPr/>
        </p:nvSpPr>
        <p:spPr>
          <a:xfrm>
            <a:off x="7248946"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7</a:t>
            </a:r>
            <a:endParaRPr/>
          </a:p>
        </p:txBody>
      </p:sp>
      <p:sp>
        <p:nvSpPr>
          <p:cNvPr id="414" name="Google Shape;414;p30"/>
          <p:cNvSpPr/>
          <p:nvPr/>
        </p:nvSpPr>
        <p:spPr>
          <a:xfrm>
            <a:off x="838074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8</a:t>
            </a:r>
            <a:endParaRPr/>
          </a:p>
        </p:txBody>
      </p:sp>
      <p:sp>
        <p:nvSpPr>
          <p:cNvPr id="415" name="Google Shape;415;p30"/>
          <p:cNvSpPr/>
          <p:nvPr/>
        </p:nvSpPr>
        <p:spPr>
          <a:xfrm>
            <a:off x="950469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9</a:t>
            </a:r>
            <a:endParaRPr/>
          </a:p>
        </p:txBody>
      </p:sp>
      <p:sp>
        <p:nvSpPr>
          <p:cNvPr id="416" name="Google Shape;416;p30"/>
          <p:cNvSpPr/>
          <p:nvPr/>
        </p:nvSpPr>
        <p:spPr>
          <a:xfrm>
            <a:off x="1062864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10</a:t>
            </a:r>
            <a:endParaRPr/>
          </a:p>
        </p:txBody>
      </p:sp>
      <p:sp>
        <p:nvSpPr>
          <p:cNvPr id="417" name="Google Shape;417;p30"/>
          <p:cNvSpPr/>
          <p:nvPr/>
        </p:nvSpPr>
        <p:spPr>
          <a:xfrm>
            <a:off x="2705097" y="5852601"/>
            <a:ext cx="1123297"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3</a:t>
            </a:r>
            <a:endParaRPr/>
          </a:p>
        </p:txBody>
      </p:sp>
      <p:sp>
        <p:nvSpPr>
          <p:cNvPr id="418" name="Google Shape;418;p30"/>
          <p:cNvSpPr/>
          <p:nvPr/>
        </p:nvSpPr>
        <p:spPr>
          <a:xfrm>
            <a:off x="1589647"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2</a:t>
            </a:r>
            <a:endParaRPr/>
          </a:p>
        </p:txBody>
      </p:sp>
      <p:sp>
        <p:nvSpPr>
          <p:cNvPr id="419" name="Google Shape;419;p30"/>
          <p:cNvSpPr/>
          <p:nvPr/>
        </p:nvSpPr>
        <p:spPr>
          <a:xfrm>
            <a:off x="474850" y="5852601"/>
            <a:ext cx="1123297"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1</a:t>
            </a:r>
            <a:endParaRPr/>
          </a:p>
        </p:txBody>
      </p:sp>
      <p:sp>
        <p:nvSpPr>
          <p:cNvPr id="420" name="Google Shape;42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1"/>
          <p:cNvSpPr txBox="1"/>
          <p:nvPr/>
        </p:nvSpPr>
        <p:spPr>
          <a:xfrm>
            <a:off x="0" y="510099"/>
            <a:ext cx="12192000" cy="4770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500" b="1" i="0" u="none" strike="noStrike" cap="none">
                <a:latin typeface="Arial"/>
                <a:ea typeface="Arial"/>
                <a:cs typeface="Arial"/>
                <a:sym typeface="Arial"/>
              </a:rPr>
              <a:t>LITERATURE SURVEY</a:t>
            </a:r>
            <a:endParaRPr sz="2500" b="1">
              <a:solidFill>
                <a:schemeClr val="dk1"/>
              </a:solidFill>
              <a:latin typeface="Arial"/>
              <a:ea typeface="Arial"/>
              <a:cs typeface="Arial"/>
              <a:sym typeface="Arial"/>
            </a:endParaRPr>
          </a:p>
        </p:txBody>
      </p:sp>
      <p:sp>
        <p:nvSpPr>
          <p:cNvPr id="426" name="Google Shape;426;p31"/>
          <p:cNvSpPr/>
          <p:nvPr/>
        </p:nvSpPr>
        <p:spPr>
          <a:xfrm>
            <a:off x="385520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4</a:t>
            </a:r>
            <a:endParaRPr/>
          </a:p>
        </p:txBody>
      </p:sp>
      <p:sp>
        <p:nvSpPr>
          <p:cNvPr id="427" name="Google Shape;427;p31"/>
          <p:cNvSpPr/>
          <p:nvPr/>
        </p:nvSpPr>
        <p:spPr>
          <a:xfrm>
            <a:off x="474850" y="904875"/>
            <a:ext cx="11242300" cy="4962525"/>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a:solidFill>
                  <a:schemeClr val="lt1"/>
                </a:solidFill>
                <a:latin typeface="Arial"/>
                <a:ea typeface="Arial"/>
                <a:cs typeface="Arial"/>
                <a:sym typeface="Arial"/>
              </a:rPr>
              <a:t>Deepfake Detection Using Deep Learning Methods: A Systematic and Comprehensive Review [5]</a:t>
            </a:r>
            <a:endParaRPr/>
          </a:p>
          <a:p>
            <a:pPr marL="0" marR="0" lvl="0" indent="0" algn="l" rtl="0">
              <a:spcBef>
                <a:spcPts val="0"/>
              </a:spcBef>
              <a:spcAft>
                <a:spcPts val="0"/>
              </a:spcAft>
              <a:buNone/>
            </a:pPr>
            <a:br>
              <a:rPr lang="en-US" sz="2400">
                <a:solidFill>
                  <a:schemeClr val="lt1"/>
                </a:solidFill>
                <a:latin typeface="Arial"/>
                <a:ea typeface="Arial"/>
                <a:cs typeface="Arial"/>
                <a:sym typeface="Arial"/>
              </a:rPr>
            </a:br>
            <a:r>
              <a:rPr lang="en-US" sz="2400">
                <a:solidFill>
                  <a:schemeClr val="lt1"/>
                </a:solidFill>
                <a:latin typeface="Arial"/>
                <a:ea typeface="Arial"/>
                <a:cs typeface="Arial"/>
                <a:sym typeface="Arial"/>
              </a:rPr>
              <a:t>This review summarizes various deep learning methods for deepfake detection, comparing how well different models perform using metrics like accuracy and recall, and exploring challenges in detection.</a:t>
            </a:r>
            <a:endParaRPr/>
          </a:p>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428" name="Google Shape;428;p31"/>
          <p:cNvSpPr/>
          <p:nvPr/>
        </p:nvSpPr>
        <p:spPr>
          <a:xfrm>
            <a:off x="6117152"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6</a:t>
            </a:r>
            <a:endParaRPr/>
          </a:p>
        </p:txBody>
      </p:sp>
      <p:sp>
        <p:nvSpPr>
          <p:cNvPr id="429" name="Google Shape;429;p31"/>
          <p:cNvSpPr/>
          <p:nvPr/>
        </p:nvSpPr>
        <p:spPr>
          <a:xfrm>
            <a:off x="7248946"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7</a:t>
            </a:r>
            <a:endParaRPr/>
          </a:p>
        </p:txBody>
      </p:sp>
      <p:sp>
        <p:nvSpPr>
          <p:cNvPr id="430" name="Google Shape;430;p31"/>
          <p:cNvSpPr/>
          <p:nvPr/>
        </p:nvSpPr>
        <p:spPr>
          <a:xfrm>
            <a:off x="838074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8</a:t>
            </a:r>
            <a:endParaRPr/>
          </a:p>
        </p:txBody>
      </p:sp>
      <p:sp>
        <p:nvSpPr>
          <p:cNvPr id="431" name="Google Shape;431;p31"/>
          <p:cNvSpPr/>
          <p:nvPr/>
        </p:nvSpPr>
        <p:spPr>
          <a:xfrm>
            <a:off x="950469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9</a:t>
            </a:r>
            <a:endParaRPr/>
          </a:p>
        </p:txBody>
      </p:sp>
      <p:sp>
        <p:nvSpPr>
          <p:cNvPr id="432" name="Google Shape;432;p31"/>
          <p:cNvSpPr/>
          <p:nvPr/>
        </p:nvSpPr>
        <p:spPr>
          <a:xfrm>
            <a:off x="10628640"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10</a:t>
            </a:r>
            <a:endParaRPr/>
          </a:p>
        </p:txBody>
      </p:sp>
      <p:sp>
        <p:nvSpPr>
          <p:cNvPr id="433" name="Google Shape;433;p31"/>
          <p:cNvSpPr/>
          <p:nvPr/>
        </p:nvSpPr>
        <p:spPr>
          <a:xfrm>
            <a:off x="2713597" y="5867400"/>
            <a:ext cx="1123297"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3</a:t>
            </a:r>
            <a:endParaRPr/>
          </a:p>
        </p:txBody>
      </p:sp>
      <p:sp>
        <p:nvSpPr>
          <p:cNvPr id="434" name="Google Shape;434;p31"/>
          <p:cNvSpPr/>
          <p:nvPr/>
        </p:nvSpPr>
        <p:spPr>
          <a:xfrm>
            <a:off x="1589647" y="5867400"/>
            <a:ext cx="1123950"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2</a:t>
            </a:r>
            <a:endParaRPr/>
          </a:p>
        </p:txBody>
      </p:sp>
      <p:sp>
        <p:nvSpPr>
          <p:cNvPr id="435" name="Google Shape;435;p31"/>
          <p:cNvSpPr/>
          <p:nvPr/>
        </p:nvSpPr>
        <p:spPr>
          <a:xfrm>
            <a:off x="474850" y="5852601"/>
            <a:ext cx="1123297" cy="990600"/>
          </a:xfrm>
          <a:prstGeom prst="roundRect">
            <a:avLst>
              <a:gd name="adj" fmla="val 16667"/>
            </a:avLst>
          </a:prstGeom>
          <a:solidFill>
            <a:schemeClr val="dk1">
              <a:alpha val="24705"/>
            </a:schemeClr>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lt1"/>
                </a:solidFill>
                <a:latin typeface="Arial"/>
                <a:ea typeface="Arial"/>
                <a:cs typeface="Arial"/>
                <a:sym typeface="Arial"/>
              </a:rPr>
              <a:t>1</a:t>
            </a:r>
            <a:endParaRPr/>
          </a:p>
        </p:txBody>
      </p:sp>
      <p:sp>
        <p:nvSpPr>
          <p:cNvPr id="436" name="Google Shape;436;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342EE1-43E5-4AFB-895D-B61B9656DC14}">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97783A8-901D-4F73-81D7-AA6841BEB3D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F49CD38-5B57-4682-9FCE-B9174068D0A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3DFloatVTI</Template>
  <TotalTime>354</TotalTime>
  <Words>3639</Words>
  <Application>Microsoft Office PowerPoint</Application>
  <PresentationFormat>Widescreen</PresentationFormat>
  <Paragraphs>375</Paragraphs>
  <Slides>40</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Bierstadt</vt:lpstr>
      <vt:lpstr>Calibri</vt:lpstr>
      <vt:lpstr>Gill Sans MT</vt:lpstr>
      <vt:lpstr>Walbaum Display</vt:lpstr>
      <vt:lpstr>3DFloatVTI</vt:lpstr>
      <vt:lpstr>Deepfake Detection : Image, Audio, Video</vt:lpstr>
      <vt:lpstr>Agenda</vt:lpstr>
      <vt:lpstr>Introduction</vt:lpstr>
      <vt:lpstr>MOTIVATION OF OUR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Gap Analysis</vt:lpstr>
      <vt:lpstr>Gap Analysis</vt:lpstr>
      <vt:lpstr>Gap Analysis</vt:lpstr>
      <vt:lpstr>PROBLEM STATEMENT</vt:lpstr>
      <vt:lpstr>OBJECTIVES</vt:lpstr>
      <vt:lpstr>SYSTEM ARCHITECTURE </vt:lpstr>
      <vt:lpstr>SYSTEM ARCHITECTURE </vt:lpstr>
      <vt:lpstr>MATHEMATICAL MODEL</vt:lpstr>
      <vt:lpstr>PROPOSED ALGORITHM</vt:lpstr>
      <vt:lpstr>PROPOSED SYSTEM</vt:lpstr>
      <vt:lpstr>SDLC MODEL</vt:lpstr>
      <vt:lpstr>AGILE MODEL PHASES</vt:lpstr>
      <vt:lpstr>USE CASE DIAGRAM</vt:lpstr>
      <vt:lpstr>PowerPoint Presentation</vt:lpstr>
      <vt:lpstr>SEQUENCE DIAGRAM</vt:lpstr>
      <vt:lpstr>PowerPoint Presentation</vt:lpstr>
      <vt:lpstr>PowerPoint Presentation</vt:lpstr>
      <vt:lpstr>PowerPoint Presentation</vt:lpstr>
      <vt:lpstr>SYSTEM REQUIREMENTS</vt:lpstr>
      <vt:lpstr>PowerPoint Presentation</vt:lpstr>
      <vt:lpstr>PowerPoint Presentation</vt:lpstr>
      <vt:lpstr>PowerPoint Presentation</vt:lpstr>
      <vt:lpstr>PowerPoint Presentation</vt:lpstr>
      <vt:lpstr>ADVANTAGES AND LIMITATIONS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Pranav Dumbre</cp:lastModifiedBy>
  <cp:revision>85</cp:revision>
  <dcterms:created xsi:type="dcterms:W3CDTF">2025-06-11T09:03:06Z</dcterms:created>
  <dcterms:modified xsi:type="dcterms:W3CDTF">2025-06-12T04:54:30Z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